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71" r:id="rId3"/>
    <p:sldId id="258" r:id="rId4"/>
    <p:sldId id="259" r:id="rId5"/>
    <p:sldId id="298" r:id="rId6"/>
    <p:sldId id="260" r:id="rId7"/>
    <p:sldId id="263" r:id="rId8"/>
    <p:sldId id="262" r:id="rId9"/>
    <p:sldId id="267" r:id="rId10"/>
    <p:sldId id="261" r:id="rId11"/>
    <p:sldId id="266" r:id="rId12"/>
    <p:sldId id="264" r:id="rId13"/>
    <p:sldId id="296" r:id="rId14"/>
    <p:sldId id="268" r:id="rId15"/>
    <p:sldId id="269" r:id="rId16"/>
    <p:sldId id="274" r:id="rId17"/>
    <p:sldId id="275" r:id="rId18"/>
    <p:sldId id="289" r:id="rId19"/>
    <p:sldId id="290" r:id="rId20"/>
    <p:sldId id="276" r:id="rId21"/>
    <p:sldId id="277" r:id="rId22"/>
    <p:sldId id="278" r:id="rId23"/>
    <p:sldId id="279" r:id="rId24"/>
    <p:sldId id="280" r:id="rId25"/>
    <p:sldId id="281" r:id="rId26"/>
    <p:sldId id="282" r:id="rId27"/>
    <p:sldId id="291" r:id="rId28"/>
    <p:sldId id="292" r:id="rId29"/>
    <p:sldId id="293" r:id="rId30"/>
    <p:sldId id="294" r:id="rId31"/>
    <p:sldId id="295" r:id="rId32"/>
    <p:sldId id="283" r:id="rId33"/>
    <p:sldId id="284" r:id="rId34"/>
    <p:sldId id="286" r:id="rId35"/>
    <p:sldId id="287" r:id="rId36"/>
    <p:sldId id="299" r:id="rId37"/>
    <p:sldId id="29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429" autoAdjust="0"/>
  </p:normalViewPr>
  <p:slideViewPr>
    <p:cSldViewPr>
      <p:cViewPr>
        <p:scale>
          <a:sx n="101" d="100"/>
          <a:sy n="101" d="100"/>
        </p:scale>
        <p:origin x="-191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57533B-259E-4CF4-A9B3-171FB85F1D6A}" type="datetimeFigureOut">
              <a:rPr lang="en-GB" smtClean="0"/>
              <a:t>21/08/2017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542334-C9A5-4C09-8CDF-D9E55B13A812}" type="slidenum">
              <a:rPr lang="en-GB" smtClean="0"/>
              <a:t>‹#›</a:t>
            </a:fld>
            <a:endParaRPr lang="en-GB"/>
          </a:p>
        </p:txBody>
      </p:sp>
    </p:spTree>
    <p:extLst>
      <p:ext uri="{BB962C8B-B14F-4D97-AF65-F5344CB8AC3E}">
        <p14:creationId xmlns:p14="http://schemas.microsoft.com/office/powerpoint/2010/main" val="39506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NZ" altLang="zh-CN" baseline="0" dirty="0" smtClean="0"/>
          </a:p>
        </p:txBody>
      </p:sp>
      <p:sp>
        <p:nvSpPr>
          <p:cNvPr id="4" name="幻灯片编号占位符 3"/>
          <p:cNvSpPr>
            <a:spLocks noGrp="1"/>
          </p:cNvSpPr>
          <p:nvPr>
            <p:ph type="sldNum" sz="quarter" idx="10"/>
          </p:nvPr>
        </p:nvSpPr>
        <p:spPr/>
        <p:txBody>
          <a:bodyPr/>
          <a:lstStyle/>
          <a:p>
            <a:fld id="{AF036ED6-9A09-4AD8-86DC-EE168D128DCA}" type="slidenum">
              <a:rPr lang="en-NZ" smtClean="0"/>
              <a:t>1</a:t>
            </a:fld>
            <a:endParaRPr lang="en-NZ"/>
          </a:p>
        </p:txBody>
      </p:sp>
    </p:spTree>
    <p:extLst>
      <p:ext uri="{BB962C8B-B14F-4D97-AF65-F5344CB8AC3E}">
        <p14:creationId xmlns:p14="http://schemas.microsoft.com/office/powerpoint/2010/main" val="420720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How many of you can get access to the Internet through your mobile?</a:t>
            </a:r>
          </a:p>
          <a:p>
            <a:pPr marL="228600" indent="-228600">
              <a:buAutoNum type="arabicPeriod"/>
            </a:pPr>
            <a:r>
              <a:rPr lang="en-US" baseline="0" dirty="0" smtClean="0"/>
              <a:t>Share some stories about your mobile usage. </a:t>
            </a:r>
            <a:r>
              <a:rPr lang="en-US" baseline="0" dirty="0" smtClean="0"/>
              <a:t>What do you use your mobile for? How </a:t>
            </a:r>
            <a:r>
              <a:rPr lang="en-US" baseline="0" dirty="0" smtClean="0"/>
              <a:t>many times do you check your mobile everyday? When? How many hours? </a:t>
            </a:r>
            <a:endParaRPr lang="en-GB" dirty="0"/>
          </a:p>
        </p:txBody>
      </p:sp>
      <p:sp>
        <p:nvSpPr>
          <p:cNvPr id="4" name="Slide Number Placeholder 3"/>
          <p:cNvSpPr>
            <a:spLocks noGrp="1"/>
          </p:cNvSpPr>
          <p:nvPr>
            <p:ph type="sldNum" sz="quarter" idx="10"/>
          </p:nvPr>
        </p:nvSpPr>
        <p:spPr/>
        <p:txBody>
          <a:bodyPr/>
          <a:lstStyle/>
          <a:p>
            <a:fld id="{4E542334-C9A5-4C09-8CDF-D9E55B13A812}" type="slidenum">
              <a:rPr lang="en-GB" smtClean="0"/>
              <a:t>2</a:t>
            </a:fld>
            <a:endParaRPr lang="en-GB"/>
          </a:p>
        </p:txBody>
      </p:sp>
    </p:spTree>
    <p:extLst>
      <p:ext uri="{BB962C8B-B14F-4D97-AF65-F5344CB8AC3E}">
        <p14:creationId xmlns:p14="http://schemas.microsoft.com/office/powerpoint/2010/main" val="328847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2334-C9A5-4C09-8CDF-D9E55B13A812}" type="slidenum">
              <a:rPr lang="en-GB" smtClean="0"/>
              <a:t>3</a:t>
            </a:fld>
            <a:endParaRPr lang="en-GB"/>
          </a:p>
        </p:txBody>
      </p:sp>
    </p:spTree>
    <p:extLst>
      <p:ext uri="{BB962C8B-B14F-4D97-AF65-F5344CB8AC3E}">
        <p14:creationId xmlns:p14="http://schemas.microsoft.com/office/powerpoint/2010/main" val="3963362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NZ" altLang="zh-CN" dirty="0" smtClean="0"/>
              <a:t>Global market share</a:t>
            </a:r>
            <a:endParaRPr kumimoji="1" lang="zh-CN" altLang="en-US" dirty="0"/>
          </a:p>
        </p:txBody>
      </p:sp>
      <p:sp>
        <p:nvSpPr>
          <p:cNvPr id="4" name="幻灯片编号占位符 3"/>
          <p:cNvSpPr>
            <a:spLocks noGrp="1"/>
          </p:cNvSpPr>
          <p:nvPr>
            <p:ph type="sldNum" sz="quarter" idx="10"/>
          </p:nvPr>
        </p:nvSpPr>
        <p:spPr/>
        <p:txBody>
          <a:bodyPr/>
          <a:lstStyle/>
          <a:p>
            <a:fld id="{4E542334-C9A5-4C09-8CDF-D9E55B13A812}" type="slidenum">
              <a:rPr lang="en-GB" smtClean="0"/>
              <a:t>6</a:t>
            </a:fld>
            <a:endParaRPr lang="en-GB"/>
          </a:p>
        </p:txBody>
      </p:sp>
    </p:spTree>
    <p:extLst>
      <p:ext uri="{BB962C8B-B14F-4D97-AF65-F5344CB8AC3E}">
        <p14:creationId xmlns:p14="http://schemas.microsoft.com/office/powerpoint/2010/main" val="422035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People spend more and more time in mobile.</a:t>
            </a:r>
            <a:r>
              <a:rPr lang="en-NZ" baseline="0" dirty="0" smtClean="0"/>
              <a:t> Account 51% of their daily digital spending time</a:t>
            </a:r>
            <a:endParaRPr lang="en-GB" dirty="0"/>
          </a:p>
        </p:txBody>
      </p:sp>
      <p:sp>
        <p:nvSpPr>
          <p:cNvPr id="4" name="Slide Number Placeholder 3"/>
          <p:cNvSpPr>
            <a:spLocks noGrp="1"/>
          </p:cNvSpPr>
          <p:nvPr>
            <p:ph type="sldNum" sz="quarter" idx="10"/>
          </p:nvPr>
        </p:nvSpPr>
        <p:spPr/>
        <p:txBody>
          <a:bodyPr/>
          <a:lstStyle/>
          <a:p>
            <a:fld id="{4E542334-C9A5-4C09-8CDF-D9E55B13A812}" type="slidenum">
              <a:rPr lang="en-GB" smtClean="0"/>
              <a:t>7</a:t>
            </a:fld>
            <a:endParaRPr lang="en-GB"/>
          </a:p>
        </p:txBody>
      </p:sp>
    </p:spTree>
    <p:extLst>
      <p:ext uri="{BB962C8B-B14F-4D97-AF65-F5344CB8AC3E}">
        <p14:creationId xmlns:p14="http://schemas.microsoft.com/office/powerpoint/2010/main" val="3015950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NZ" altLang="zh-CN" dirty="0" smtClean="0"/>
              <a:t>Mobile: morning</a:t>
            </a:r>
            <a:r>
              <a:rPr kumimoji="1" lang="en-NZ" altLang="zh-CN" baseline="0" dirty="0" smtClean="0"/>
              <a:t> and evening</a:t>
            </a:r>
          </a:p>
          <a:p>
            <a:r>
              <a:rPr kumimoji="1" lang="en-NZ" altLang="zh-CN" baseline="0" dirty="0" smtClean="0"/>
              <a:t>Desktop: daytime</a:t>
            </a:r>
            <a:endParaRPr kumimoji="1" lang="zh-CN" altLang="en-US" dirty="0"/>
          </a:p>
        </p:txBody>
      </p:sp>
      <p:sp>
        <p:nvSpPr>
          <p:cNvPr id="4" name="幻灯片编号占位符 3"/>
          <p:cNvSpPr>
            <a:spLocks noGrp="1"/>
          </p:cNvSpPr>
          <p:nvPr>
            <p:ph type="sldNum" sz="quarter" idx="10"/>
          </p:nvPr>
        </p:nvSpPr>
        <p:spPr/>
        <p:txBody>
          <a:bodyPr/>
          <a:lstStyle/>
          <a:p>
            <a:fld id="{4E542334-C9A5-4C09-8CDF-D9E55B13A812}" type="slidenum">
              <a:rPr lang="en-GB" smtClean="0"/>
              <a:t>10</a:t>
            </a:fld>
            <a:endParaRPr lang="en-GB"/>
          </a:p>
        </p:txBody>
      </p:sp>
    </p:spTree>
    <p:extLst>
      <p:ext uri="{BB962C8B-B14F-4D97-AF65-F5344CB8AC3E}">
        <p14:creationId xmlns:p14="http://schemas.microsoft.com/office/powerpoint/2010/main" val="554447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For people aged 18-34, more</a:t>
            </a:r>
            <a:r>
              <a:rPr lang="en-NZ" baseline="0" dirty="0" smtClean="0"/>
              <a:t> and more of them only use mobile</a:t>
            </a:r>
          </a:p>
          <a:p>
            <a:r>
              <a:rPr lang="en-NZ" baseline="0" dirty="0" smtClean="0"/>
              <a:t>For people aged over 55, there is still a large proportion of people only use desktop</a:t>
            </a:r>
            <a:endParaRPr lang="en-GB" dirty="0"/>
          </a:p>
        </p:txBody>
      </p:sp>
      <p:sp>
        <p:nvSpPr>
          <p:cNvPr id="4" name="Slide Number Placeholder 3"/>
          <p:cNvSpPr>
            <a:spLocks noGrp="1"/>
          </p:cNvSpPr>
          <p:nvPr>
            <p:ph type="sldNum" sz="quarter" idx="10"/>
          </p:nvPr>
        </p:nvSpPr>
        <p:spPr/>
        <p:txBody>
          <a:bodyPr/>
          <a:lstStyle/>
          <a:p>
            <a:fld id="{4E542334-C9A5-4C09-8CDF-D9E55B13A812}" type="slidenum">
              <a:rPr lang="en-GB" smtClean="0"/>
              <a:t>11</a:t>
            </a:fld>
            <a:endParaRPr lang="en-GB"/>
          </a:p>
        </p:txBody>
      </p:sp>
    </p:spTree>
    <p:extLst>
      <p:ext uri="{BB962C8B-B14F-4D97-AF65-F5344CB8AC3E}">
        <p14:creationId xmlns:p14="http://schemas.microsoft.com/office/powerpoint/2010/main" val="4091538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542334-C9A5-4C09-8CDF-D9E55B13A812}" type="slidenum">
              <a:rPr lang="en-GB" smtClean="0"/>
              <a:t>15</a:t>
            </a:fld>
            <a:endParaRPr lang="en-GB"/>
          </a:p>
        </p:txBody>
      </p:sp>
    </p:spTree>
    <p:extLst>
      <p:ext uri="{BB962C8B-B14F-4D97-AF65-F5344CB8AC3E}">
        <p14:creationId xmlns:p14="http://schemas.microsoft.com/office/powerpoint/2010/main" val="2595062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Q: did you ever use QR code?</a:t>
            </a:r>
            <a:r>
              <a:rPr kumimoji="1" lang="en-US" altLang="zh-CN" baseline="0" dirty="0" smtClean="0"/>
              <a:t> In what occasions?</a:t>
            </a:r>
            <a:endParaRPr kumimoji="1" lang="zh-CN" altLang="en-US" dirty="0"/>
          </a:p>
        </p:txBody>
      </p:sp>
      <p:sp>
        <p:nvSpPr>
          <p:cNvPr id="4" name="幻灯片编号占位符 3"/>
          <p:cNvSpPr>
            <a:spLocks noGrp="1"/>
          </p:cNvSpPr>
          <p:nvPr>
            <p:ph type="sldNum" sz="quarter" idx="10"/>
          </p:nvPr>
        </p:nvSpPr>
        <p:spPr/>
        <p:txBody>
          <a:bodyPr/>
          <a:lstStyle/>
          <a:p>
            <a:fld id="{4E542334-C9A5-4C09-8CDF-D9E55B13A812}" type="slidenum">
              <a:rPr lang="en-GB" smtClean="0"/>
              <a:t>26</a:t>
            </a:fld>
            <a:endParaRPr lang="en-GB"/>
          </a:p>
        </p:txBody>
      </p:sp>
    </p:spTree>
    <p:extLst>
      <p:ext uri="{BB962C8B-B14F-4D97-AF65-F5344CB8AC3E}">
        <p14:creationId xmlns:p14="http://schemas.microsoft.com/office/powerpoint/2010/main" val="4176527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Google_Play" TargetMode="External"/><Relationship Id="rId13" Type="http://schemas.openxmlformats.org/officeDocument/2006/relationships/hyperlink" Target="https://itunes.apple.com/us/app/snapchat/id447188370?mt=8&amp;amp;at=1000lsPY&amp;amp;ct=TMmostpopulariphoneapps2016" TargetMode="External"/><Relationship Id="rId18" Type="http://schemas.openxmlformats.org/officeDocument/2006/relationships/hyperlink" Target="https://itunes.apple.com/us/app/youtube-watch-share-videos/id544007664?mt=8&amp;amp;at=1000lsPY&amp;amp;ct=TMmostpopulariphoneapps2016" TargetMode="External"/><Relationship Id="rId3" Type="http://schemas.openxmlformats.org/officeDocument/2006/relationships/hyperlink" Target="https://en.wikipedia.org/wiki/Facebook" TargetMode="External"/><Relationship Id="rId21" Type="http://schemas.openxmlformats.org/officeDocument/2006/relationships/hyperlink" Target="https://itunes.apple.com/us/app/netflix/id363590051?mt=8&amp;amp;at=1000lsPY&amp;amp;ct=TMmostpopulariphoneapps2016" TargetMode="External"/><Relationship Id="rId7" Type="http://schemas.openxmlformats.org/officeDocument/2006/relationships/hyperlink" Target="https://en.wikipedia.org/wiki/Google_Search" TargetMode="External"/><Relationship Id="rId12" Type="http://schemas.openxmlformats.org/officeDocument/2006/relationships/hyperlink" Target="https://en.wikipedia.org/wiki/Amazon_App" TargetMode="External"/><Relationship Id="rId17" Type="http://schemas.openxmlformats.org/officeDocument/2006/relationships/hyperlink" Target="https://itunes.apple.com/us/app/facebook/id284882215?mt=8&amp;amp;at=1000lsPY&amp;amp;ct=TMmostpopulariphoneapps2016" TargetMode="External"/><Relationship Id="rId2" Type="http://schemas.openxmlformats.org/officeDocument/2006/relationships/notesSlide" Target="../notesSlides/notesSlide8.xml"/><Relationship Id="rId16" Type="http://schemas.openxmlformats.org/officeDocument/2006/relationships/hyperlink" Target="https://itunes.apple.com/us/app/instagram/id389801252?mt=8&amp;amp;at=1000lsPY&amp;amp;ct=TMmostpopulariphoneapps2016" TargetMode="External"/><Relationship Id="rId20" Type="http://schemas.openxmlformats.org/officeDocument/2006/relationships/hyperlink" Target="https://itunes.apple.com/us/app/pandora-free-music-radio/id284035177?mt=8&amp;amp;at=1000lsPY&amp;amp;ct=TMmostpopulariphoneapps2016" TargetMode="External"/><Relationship Id="rId1" Type="http://schemas.openxmlformats.org/officeDocument/2006/relationships/slideLayout" Target="../slideLayouts/slideLayout2.xml"/><Relationship Id="rId6" Type="http://schemas.openxmlformats.org/officeDocument/2006/relationships/hyperlink" Target="https://en.wikipedia.org/wiki/Google_Maps" TargetMode="External"/><Relationship Id="rId11" Type="http://schemas.openxmlformats.org/officeDocument/2006/relationships/hyperlink" Target="https://en.wikipedia.org/wiki/Apple_Music" TargetMode="External"/><Relationship Id="rId5" Type="http://schemas.openxmlformats.org/officeDocument/2006/relationships/hyperlink" Target="https://en.wikipedia.org/wiki/YouTube" TargetMode="External"/><Relationship Id="rId15" Type="http://schemas.openxmlformats.org/officeDocument/2006/relationships/hyperlink" Target="https://itunes.apple.com/us/app/pokemon-go/id1094591345?mt=8&amp;amp;at=1000lsPY&amp;amp;ct=TMmostpopulariphoneapps2016" TargetMode="External"/><Relationship Id="rId23" Type="http://schemas.openxmlformats.org/officeDocument/2006/relationships/image" Target="../media/image4.png"/><Relationship Id="rId10" Type="http://schemas.openxmlformats.org/officeDocument/2006/relationships/hyperlink" Target="https://en.wikipedia.org/wiki/Instagram" TargetMode="External"/><Relationship Id="rId19" Type="http://schemas.openxmlformats.org/officeDocument/2006/relationships/hyperlink" Target="https://itunes.apple.com/us/app/google-maps-navigation-transit/id585027354?mt=8&amp;amp;at=1000lsPY&amp;amp;ct=TMmostpopulariphoneapps2016" TargetMode="External"/><Relationship Id="rId4" Type="http://schemas.openxmlformats.org/officeDocument/2006/relationships/hyperlink" Target="https://en.wikipedia.org/wiki/Facebook_Messenger" TargetMode="External"/><Relationship Id="rId9" Type="http://schemas.openxmlformats.org/officeDocument/2006/relationships/hyperlink" Target="https://en.wikipedia.org/wiki/Gmail" TargetMode="External"/><Relationship Id="rId14" Type="http://schemas.openxmlformats.org/officeDocument/2006/relationships/hyperlink" Target="https://itunes.apple.com/us/app/messenger/id454638411?mt=8&amp;amp;at=1000lsPY&amp;amp;ct=TMmostpopulariphoneapps2016" TargetMode="External"/><Relationship Id="rId22" Type="http://schemas.openxmlformats.org/officeDocument/2006/relationships/hyperlink" Target="https://itunes.apple.com/us/app/spotify-music/id324684580?mt=8&amp;amp;at=1000lsPY&amp;amp;ct=TMmostpopulariphoneapps2016"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eDeCWwvTvb8&amp;list=LLlzEFgEHapCQiNfS05UoyRw&amp;index=23" TargetMode="External"/><Relationship Id="rId2" Type="http://schemas.openxmlformats.org/officeDocument/2006/relationships/hyperlink" Target="https://www.youtube.com/watch?v=kqwhVtGdjDI&amp;list=LLlzEFgEHapCQiNfS05UoyRw&amp;index=22"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W3IRokf20HY&amp;list=LLlzEFgEHapCQiNfS05UoyRw&amp;index=21"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yQ0xEEFiWWQ" TargetMode="External"/><Relationship Id="rId2" Type="http://schemas.openxmlformats.org/officeDocument/2006/relationships/hyperlink" Target="https://www.youtube.com/watch?v=NrmMk1Myrxc&amp;index=19&amp;list=LLlzEFgEHapCQiNfS05UoyRw"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8413" y="5638800"/>
            <a:ext cx="6019800" cy="630942"/>
          </a:xfrm>
          <a:prstGeom prst="rect">
            <a:avLst/>
          </a:prstGeom>
        </p:spPr>
        <p:txBody>
          <a:bodyPr wrap="square">
            <a:spAutoFit/>
          </a:bodyPr>
          <a:lstStyle/>
          <a:p>
            <a:pPr algn="r">
              <a:spcBef>
                <a:spcPts val="600"/>
              </a:spcBef>
            </a:pPr>
            <a:r>
              <a:rPr lang="en-NZ" sz="1600" dirty="0" err="1">
                <a:latin typeface="Arial Black" panose="020B0A04020102020204" pitchFamily="34" charset="0"/>
                <a:cs typeface="Arial" panose="020B0604020202020204" pitchFamily="34" charset="0"/>
              </a:rPr>
              <a:t>Shijiao</a:t>
            </a:r>
            <a:r>
              <a:rPr lang="en-NZ" sz="1600" dirty="0">
                <a:latin typeface="Arial Black" panose="020B0A04020102020204" pitchFamily="34" charset="0"/>
                <a:cs typeface="Arial" panose="020B0604020202020204" pitchFamily="34" charset="0"/>
              </a:rPr>
              <a:t> </a:t>
            </a:r>
            <a:r>
              <a:rPr lang="en-NZ" sz="1600" dirty="0" smtClean="0">
                <a:latin typeface="Arial Black" panose="020B0A04020102020204" pitchFamily="34" charset="0"/>
                <a:cs typeface="Arial" panose="020B0604020202020204" pitchFamily="34" charset="0"/>
              </a:rPr>
              <a:t>Chen, PhD Candidate, Marketing        </a:t>
            </a:r>
            <a:endParaRPr lang="en-NZ" sz="1600" dirty="0">
              <a:latin typeface="Arial Black" panose="020B0A04020102020204" pitchFamily="34" charset="0"/>
              <a:cs typeface="Arial" panose="020B0604020202020204" pitchFamily="34" charset="0"/>
            </a:endParaRPr>
          </a:p>
          <a:p>
            <a:pPr algn="r">
              <a:spcBef>
                <a:spcPts val="600"/>
              </a:spcBef>
            </a:pPr>
            <a:r>
              <a:rPr lang="en-NZ" sz="1400" dirty="0" err="1" smtClean="0">
                <a:latin typeface="Arial Black" panose="020B0A04020102020204" pitchFamily="34" charset="0"/>
                <a:cs typeface="Arial" panose="020B0604020202020204" pitchFamily="34" charset="0"/>
              </a:rPr>
              <a:t>Shijiao.chen</a:t>
            </a:r>
            <a:r>
              <a:rPr lang="en-US" sz="1400" dirty="0" smtClean="0">
                <a:latin typeface="Arial Black" panose="020B0A04020102020204" pitchFamily="34" charset="0"/>
                <a:cs typeface="Arial" panose="020B0604020202020204" pitchFamily="34" charset="0"/>
              </a:rPr>
              <a:t>@postgrad.otago.ac.nz</a:t>
            </a:r>
            <a:endParaRPr lang="en-NZ" sz="1400" dirty="0">
              <a:latin typeface="Arial Black" panose="020B0A04020102020204" pitchFamily="34" charset="0"/>
              <a:cs typeface="Arial" panose="020B0604020202020204" pitchFamily="34" charset="0"/>
            </a:endParaRPr>
          </a:p>
        </p:txBody>
      </p:sp>
      <p:pic>
        <p:nvPicPr>
          <p:cNvPr id="1331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12"/>
            <a:ext cx="9210229" cy="518231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15981" y="4191000"/>
            <a:ext cx="5715000" cy="707886"/>
          </a:xfrm>
          <a:prstGeom prst="rect">
            <a:avLst/>
          </a:prstGeom>
        </p:spPr>
        <p:txBody>
          <a:bodyPr wrap="square">
            <a:spAutoFit/>
          </a:bodyPr>
          <a:lstStyle/>
          <a:p>
            <a:pPr algn="ctr">
              <a:spcBef>
                <a:spcPts val="600"/>
              </a:spcBef>
            </a:pPr>
            <a:r>
              <a:rPr lang="en-NZ" sz="4000" b="1" dirty="0" smtClean="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Mobile Marketing</a:t>
            </a:r>
            <a:endParaRPr lang="en-NZ" sz="4000" b="1"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231770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023" y="228600"/>
            <a:ext cx="8229600" cy="1143000"/>
          </a:xfrm>
        </p:spPr>
        <p:txBody>
          <a:bodyPr/>
          <a:lstStyle/>
          <a:p>
            <a:r>
              <a:rPr lang="en-US" dirty="0" smtClean="0">
                <a:latin typeface="Arial Black" panose="020B0A04020102020204" pitchFamily="34" charset="0"/>
              </a:rPr>
              <a:t>Daily usage</a:t>
            </a:r>
            <a:endParaRPr lang="en-GB" dirty="0">
              <a:latin typeface="Arial Black" panose="020B0A04020102020204" pitchFamily="34" charset="0"/>
            </a:endParaRPr>
          </a:p>
        </p:txBody>
      </p:sp>
      <p:sp>
        <p:nvSpPr>
          <p:cNvPr id="3" name="Content Placeholder 2"/>
          <p:cNvSpPr>
            <a:spLocks noGrp="1"/>
          </p:cNvSpPr>
          <p:nvPr>
            <p:ph idx="1"/>
          </p:nvPr>
        </p:nvSpPr>
        <p:spPr>
          <a:xfrm>
            <a:off x="503023" y="4953000"/>
            <a:ext cx="8229600" cy="2163763"/>
          </a:xfrm>
        </p:spPr>
        <p:txBody>
          <a:bodyPr>
            <a:normAutofit/>
          </a:bodyPr>
          <a:lstStyle/>
          <a:p>
            <a:r>
              <a:rPr lang="en-US" sz="2000" dirty="0"/>
              <a:t>Mobile media use varies through the day. This is important to understand for </a:t>
            </a:r>
            <a:r>
              <a:rPr lang="en-US" sz="2000" dirty="0" smtClean="0"/>
              <a:t>dayparting. Desktop </a:t>
            </a:r>
            <a:r>
              <a:rPr lang="en-US" sz="2000" dirty="0"/>
              <a:t>is still important for daytime at work audiences, but Tablet and smartphone dominate in the evening.</a:t>
            </a:r>
            <a:endParaRPr lang="en-GB" sz="2000" dirty="0"/>
          </a:p>
        </p:txBody>
      </p:sp>
      <p:pic>
        <p:nvPicPr>
          <p:cNvPr id="2050" name="Picture 2" descr="http://www.smartinsights.com/wp-content/uploads/2016/10/2017-Mobile-use-through-d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22790"/>
            <a:ext cx="9220200" cy="34778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pbs.twimg.com/profile_images/489969012692877317/a5YxP51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089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7170" name="Picture 2" descr="http://www.smartinsights.com/wp-content/uploads/2016/10/2017-Platforms-and-devices-for-United-Stat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24224"/>
            <a:ext cx="8572500" cy="4933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pbs.twimg.com/profile_images/489969012692877317/a5YxP51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9722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1026" name="Picture 2" descr="Image result for mobile se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10030554" cy="563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581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50" t="8399" r="18630" b="5664"/>
          <a:stretch/>
        </p:blipFill>
        <p:spPr bwMode="auto">
          <a:xfrm>
            <a:off x="609600" y="914400"/>
            <a:ext cx="7711996"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s://pbs.twimg.com/profile_images/489969012692877317/a5YxP51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419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smartinsights.com/wp-content/uploads/2017/03/2017-04-11_11-08-26.png"/>
          <p:cNvPicPr>
            <a:picLocks noChangeAspect="1" noChangeArrowheads="1"/>
          </p:cNvPicPr>
          <p:nvPr/>
        </p:nvPicPr>
        <p:blipFill rotWithShape="1">
          <a:blip r:embed="rId2">
            <a:extLst>
              <a:ext uri="{28A0092B-C50C-407E-A947-70E740481C1C}">
                <a14:useLocalDpi xmlns:a14="http://schemas.microsoft.com/office/drawing/2010/main" val="0"/>
              </a:ext>
            </a:extLst>
          </a:blip>
          <a:srcRect r="1214" b="38971"/>
          <a:stretch/>
        </p:blipFill>
        <p:spPr bwMode="auto">
          <a:xfrm>
            <a:off x="1219200" y="893466"/>
            <a:ext cx="6473651" cy="451673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线连接符 7"/>
          <p:cNvCxnSpPr/>
          <p:nvPr/>
        </p:nvCxnSpPr>
        <p:spPr>
          <a:xfrm>
            <a:off x="1447800" y="4322466"/>
            <a:ext cx="4419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直线连接符 9"/>
          <p:cNvCxnSpPr/>
          <p:nvPr/>
        </p:nvCxnSpPr>
        <p:spPr>
          <a:xfrm>
            <a:off x="1447800" y="5008266"/>
            <a:ext cx="4419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6" name="Picture 2" descr="https://pbs.twimg.com/profile_images/489969012692877317/a5YxP51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149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229600" cy="1143000"/>
          </a:xfrm>
        </p:spPr>
        <p:txBody>
          <a:bodyPr>
            <a:noAutofit/>
          </a:bodyPr>
          <a:lstStyle/>
          <a:p>
            <a:r>
              <a:rPr lang="en-GB" sz="3200" b="1" dirty="0">
                <a:latin typeface="Arial Black" panose="020B0A04020102020204" pitchFamily="34" charset="0"/>
              </a:rPr>
              <a:t>M</a:t>
            </a:r>
            <a:r>
              <a:rPr lang="en-GB" sz="3200" b="1" dirty="0" smtClean="0">
                <a:latin typeface="Arial Black" panose="020B0A04020102020204" pitchFamily="34" charset="0"/>
              </a:rPr>
              <a:t>ost </a:t>
            </a:r>
            <a:r>
              <a:rPr lang="en-GB" sz="3200" b="1" dirty="0">
                <a:latin typeface="Arial Black" panose="020B0A04020102020204" pitchFamily="34" charset="0"/>
              </a:rPr>
              <a:t>popular smartphone apps</a:t>
            </a:r>
            <a:br>
              <a:rPr lang="en-GB" sz="3200" b="1" dirty="0">
                <a:latin typeface="Arial Black" panose="020B0A04020102020204" pitchFamily="34" charset="0"/>
              </a:rPr>
            </a:br>
            <a:endParaRPr lang="en-GB" sz="3200" dirty="0">
              <a:latin typeface="Arial Black" panose="020B0A040201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6076488"/>
              </p:ext>
            </p:extLst>
          </p:nvPr>
        </p:nvGraphicFramePr>
        <p:xfrm>
          <a:off x="457200" y="1851501"/>
          <a:ext cx="4191000" cy="3688080"/>
        </p:xfrm>
        <a:graphic>
          <a:graphicData uri="http://schemas.openxmlformats.org/drawingml/2006/table">
            <a:tbl>
              <a:tblPr/>
              <a:tblGrid>
                <a:gridCol w="762000"/>
                <a:gridCol w="2286000"/>
                <a:gridCol w="1143000"/>
              </a:tblGrid>
              <a:tr h="0">
                <a:tc>
                  <a:txBody>
                    <a:bodyPr/>
                    <a:lstStyle/>
                    <a:p>
                      <a:r>
                        <a:rPr lang="en-GB" sz="1600" dirty="0"/>
                        <a:t>Rank</a:t>
                      </a:r>
                    </a:p>
                  </a:txBody>
                  <a:tcPr anchor="ctr">
                    <a:lnL>
                      <a:noFill/>
                    </a:lnL>
                    <a:lnR>
                      <a:noFill/>
                    </a:lnR>
                    <a:lnT>
                      <a:noFill/>
                    </a:lnT>
                    <a:lnB>
                      <a:noFill/>
                    </a:lnB>
                  </a:tcPr>
                </a:tc>
                <a:tc>
                  <a:txBody>
                    <a:bodyPr/>
                    <a:lstStyle/>
                    <a:p>
                      <a:r>
                        <a:rPr lang="en-GB" sz="1600"/>
                        <a:t>Name</a:t>
                      </a:r>
                    </a:p>
                  </a:txBody>
                  <a:tcPr anchor="ctr">
                    <a:lnL>
                      <a:noFill/>
                    </a:lnL>
                    <a:lnR>
                      <a:noFill/>
                    </a:lnR>
                    <a:lnT>
                      <a:noFill/>
                    </a:lnT>
                    <a:lnB>
                      <a:noFill/>
                    </a:lnB>
                  </a:tcPr>
                </a:tc>
                <a:tc>
                  <a:txBody>
                    <a:bodyPr/>
                    <a:lstStyle/>
                    <a:p>
                      <a:r>
                        <a:rPr lang="en-GB" sz="1600"/>
                        <a:t>Owner</a:t>
                      </a:r>
                    </a:p>
                  </a:txBody>
                  <a:tcPr anchor="ctr">
                    <a:lnL>
                      <a:noFill/>
                    </a:lnL>
                    <a:lnR>
                      <a:noFill/>
                    </a:lnR>
                    <a:lnT>
                      <a:noFill/>
                    </a:lnT>
                    <a:lnB>
                      <a:noFill/>
                    </a:lnB>
                  </a:tcPr>
                </a:tc>
              </a:tr>
              <a:tr h="0">
                <a:tc>
                  <a:txBody>
                    <a:bodyPr/>
                    <a:lstStyle/>
                    <a:p>
                      <a:r>
                        <a:rPr lang="en-GB" sz="1600" dirty="0"/>
                        <a:t>1</a:t>
                      </a:r>
                    </a:p>
                  </a:txBody>
                  <a:tcPr anchor="ctr">
                    <a:lnL>
                      <a:noFill/>
                    </a:lnL>
                    <a:lnR>
                      <a:noFill/>
                    </a:lnR>
                    <a:lnT>
                      <a:noFill/>
                    </a:lnT>
                    <a:lnB>
                      <a:noFill/>
                    </a:lnB>
                  </a:tcPr>
                </a:tc>
                <a:tc>
                  <a:txBody>
                    <a:bodyPr/>
                    <a:lstStyle/>
                    <a:p>
                      <a:r>
                        <a:rPr lang="en-GB" sz="1600" dirty="0">
                          <a:hlinkClick r:id="rId3" tooltip="Facebook"/>
                        </a:rPr>
                        <a:t>Facebook</a:t>
                      </a:r>
                      <a:endParaRPr lang="en-GB" sz="1600" dirty="0"/>
                    </a:p>
                  </a:txBody>
                  <a:tcPr anchor="ctr">
                    <a:lnL>
                      <a:noFill/>
                    </a:lnL>
                    <a:lnR>
                      <a:noFill/>
                    </a:lnR>
                    <a:lnT>
                      <a:noFill/>
                    </a:lnT>
                    <a:lnB>
                      <a:noFill/>
                    </a:lnB>
                  </a:tcPr>
                </a:tc>
                <a:tc>
                  <a:txBody>
                    <a:bodyPr/>
                    <a:lstStyle/>
                    <a:p>
                      <a:r>
                        <a:rPr lang="en-GB" sz="1600"/>
                        <a:t>Facebook</a:t>
                      </a:r>
                    </a:p>
                  </a:txBody>
                  <a:tcPr anchor="ctr">
                    <a:lnL>
                      <a:noFill/>
                    </a:lnL>
                    <a:lnR>
                      <a:noFill/>
                    </a:lnR>
                    <a:lnT>
                      <a:noFill/>
                    </a:lnT>
                    <a:lnB>
                      <a:noFill/>
                    </a:lnB>
                  </a:tcPr>
                </a:tc>
              </a:tr>
              <a:tr h="0">
                <a:tc>
                  <a:txBody>
                    <a:bodyPr/>
                    <a:lstStyle/>
                    <a:p>
                      <a:r>
                        <a:rPr lang="en-GB" sz="1600" dirty="0"/>
                        <a:t>2</a:t>
                      </a:r>
                    </a:p>
                  </a:txBody>
                  <a:tcPr anchor="ctr">
                    <a:lnL>
                      <a:noFill/>
                    </a:lnL>
                    <a:lnR>
                      <a:noFill/>
                    </a:lnR>
                    <a:lnT>
                      <a:noFill/>
                    </a:lnT>
                    <a:lnB>
                      <a:noFill/>
                    </a:lnB>
                  </a:tcPr>
                </a:tc>
                <a:tc>
                  <a:txBody>
                    <a:bodyPr/>
                    <a:lstStyle/>
                    <a:p>
                      <a:r>
                        <a:rPr lang="en-GB" sz="1600" dirty="0">
                          <a:hlinkClick r:id="rId4" tooltip="Facebook Messenger"/>
                        </a:rPr>
                        <a:t>Facebook Messenger</a:t>
                      </a:r>
                      <a:endParaRPr lang="en-GB" sz="1600" dirty="0"/>
                    </a:p>
                  </a:txBody>
                  <a:tcPr anchor="ctr">
                    <a:lnL>
                      <a:noFill/>
                    </a:lnL>
                    <a:lnR>
                      <a:noFill/>
                    </a:lnR>
                    <a:lnT>
                      <a:noFill/>
                    </a:lnT>
                    <a:lnB>
                      <a:noFill/>
                    </a:lnB>
                  </a:tcPr>
                </a:tc>
                <a:tc>
                  <a:txBody>
                    <a:bodyPr/>
                    <a:lstStyle/>
                    <a:p>
                      <a:r>
                        <a:rPr lang="en-GB" sz="1600"/>
                        <a:t>Facebook</a:t>
                      </a:r>
                    </a:p>
                  </a:txBody>
                  <a:tcPr anchor="ctr">
                    <a:lnL>
                      <a:noFill/>
                    </a:lnL>
                    <a:lnR>
                      <a:noFill/>
                    </a:lnR>
                    <a:lnT>
                      <a:noFill/>
                    </a:lnT>
                    <a:lnB>
                      <a:noFill/>
                    </a:lnB>
                  </a:tcPr>
                </a:tc>
              </a:tr>
              <a:tr h="0">
                <a:tc>
                  <a:txBody>
                    <a:bodyPr/>
                    <a:lstStyle/>
                    <a:p>
                      <a:r>
                        <a:rPr lang="en-GB" sz="1600"/>
                        <a:t>3</a:t>
                      </a:r>
                    </a:p>
                  </a:txBody>
                  <a:tcPr anchor="ctr">
                    <a:lnL>
                      <a:noFill/>
                    </a:lnL>
                    <a:lnR>
                      <a:noFill/>
                    </a:lnR>
                    <a:lnT>
                      <a:noFill/>
                    </a:lnT>
                    <a:lnB>
                      <a:noFill/>
                    </a:lnB>
                  </a:tcPr>
                </a:tc>
                <a:tc>
                  <a:txBody>
                    <a:bodyPr/>
                    <a:lstStyle/>
                    <a:p>
                      <a:r>
                        <a:rPr lang="en-GB" sz="1600" dirty="0">
                          <a:hlinkClick r:id="rId5" tooltip="YouTube"/>
                        </a:rPr>
                        <a:t>YouTube</a:t>
                      </a:r>
                      <a:endParaRPr lang="en-GB" sz="1600" dirty="0"/>
                    </a:p>
                  </a:txBody>
                  <a:tcPr anchor="ctr">
                    <a:lnL>
                      <a:noFill/>
                    </a:lnL>
                    <a:lnR>
                      <a:noFill/>
                    </a:lnR>
                    <a:lnT>
                      <a:noFill/>
                    </a:lnT>
                    <a:lnB>
                      <a:noFill/>
                    </a:lnB>
                  </a:tcPr>
                </a:tc>
                <a:tc>
                  <a:txBody>
                    <a:bodyPr/>
                    <a:lstStyle/>
                    <a:p>
                      <a:r>
                        <a:rPr lang="en-GB" sz="1600"/>
                        <a:t>Google</a:t>
                      </a:r>
                    </a:p>
                  </a:txBody>
                  <a:tcPr anchor="ctr">
                    <a:lnL>
                      <a:noFill/>
                    </a:lnL>
                    <a:lnR>
                      <a:noFill/>
                    </a:lnR>
                    <a:lnT>
                      <a:noFill/>
                    </a:lnT>
                    <a:lnB>
                      <a:noFill/>
                    </a:lnB>
                  </a:tcPr>
                </a:tc>
              </a:tr>
              <a:tr h="0">
                <a:tc>
                  <a:txBody>
                    <a:bodyPr/>
                    <a:lstStyle/>
                    <a:p>
                      <a:r>
                        <a:rPr lang="en-GB" sz="1600"/>
                        <a:t>4</a:t>
                      </a:r>
                    </a:p>
                  </a:txBody>
                  <a:tcPr anchor="ctr">
                    <a:lnL>
                      <a:noFill/>
                    </a:lnL>
                    <a:lnR>
                      <a:noFill/>
                    </a:lnR>
                    <a:lnT>
                      <a:noFill/>
                    </a:lnT>
                    <a:lnB>
                      <a:noFill/>
                    </a:lnB>
                  </a:tcPr>
                </a:tc>
                <a:tc>
                  <a:txBody>
                    <a:bodyPr/>
                    <a:lstStyle/>
                    <a:p>
                      <a:r>
                        <a:rPr lang="en-GB" sz="1600" dirty="0">
                          <a:hlinkClick r:id="rId6" tooltip="Google Maps"/>
                        </a:rPr>
                        <a:t>Google Maps</a:t>
                      </a:r>
                      <a:endParaRPr lang="en-GB" sz="1600" dirty="0"/>
                    </a:p>
                  </a:txBody>
                  <a:tcPr anchor="ctr">
                    <a:lnL>
                      <a:noFill/>
                    </a:lnL>
                    <a:lnR>
                      <a:noFill/>
                    </a:lnR>
                    <a:lnT>
                      <a:noFill/>
                    </a:lnT>
                    <a:lnB>
                      <a:noFill/>
                    </a:lnB>
                  </a:tcPr>
                </a:tc>
                <a:tc>
                  <a:txBody>
                    <a:bodyPr/>
                    <a:lstStyle/>
                    <a:p>
                      <a:r>
                        <a:rPr lang="en-GB" sz="1600"/>
                        <a:t>Google</a:t>
                      </a:r>
                    </a:p>
                  </a:txBody>
                  <a:tcPr anchor="ctr">
                    <a:lnL>
                      <a:noFill/>
                    </a:lnL>
                    <a:lnR>
                      <a:noFill/>
                    </a:lnR>
                    <a:lnT>
                      <a:noFill/>
                    </a:lnT>
                    <a:lnB>
                      <a:noFill/>
                    </a:lnB>
                  </a:tcPr>
                </a:tc>
              </a:tr>
              <a:tr h="0">
                <a:tc>
                  <a:txBody>
                    <a:bodyPr/>
                    <a:lstStyle/>
                    <a:p>
                      <a:r>
                        <a:rPr lang="en-GB" sz="1600"/>
                        <a:t>5</a:t>
                      </a:r>
                    </a:p>
                  </a:txBody>
                  <a:tcPr anchor="ctr">
                    <a:lnL>
                      <a:noFill/>
                    </a:lnL>
                    <a:lnR>
                      <a:noFill/>
                    </a:lnR>
                    <a:lnT>
                      <a:noFill/>
                    </a:lnT>
                    <a:lnB>
                      <a:noFill/>
                    </a:lnB>
                  </a:tcPr>
                </a:tc>
                <a:tc>
                  <a:txBody>
                    <a:bodyPr/>
                    <a:lstStyle/>
                    <a:p>
                      <a:r>
                        <a:rPr lang="en-GB" sz="1600" dirty="0">
                          <a:hlinkClick r:id="rId7" tooltip="Google Search"/>
                        </a:rPr>
                        <a:t>Google Search</a:t>
                      </a:r>
                      <a:endParaRPr lang="en-GB" sz="1600" dirty="0"/>
                    </a:p>
                  </a:txBody>
                  <a:tcPr anchor="ctr">
                    <a:lnL>
                      <a:noFill/>
                    </a:lnL>
                    <a:lnR>
                      <a:noFill/>
                    </a:lnR>
                    <a:lnT>
                      <a:noFill/>
                    </a:lnT>
                    <a:lnB>
                      <a:noFill/>
                    </a:lnB>
                  </a:tcPr>
                </a:tc>
                <a:tc>
                  <a:txBody>
                    <a:bodyPr/>
                    <a:lstStyle/>
                    <a:p>
                      <a:r>
                        <a:rPr lang="en-GB" sz="1600" dirty="0"/>
                        <a:t>Google</a:t>
                      </a:r>
                    </a:p>
                  </a:txBody>
                  <a:tcPr anchor="ctr">
                    <a:lnL>
                      <a:noFill/>
                    </a:lnL>
                    <a:lnR>
                      <a:noFill/>
                    </a:lnR>
                    <a:lnT>
                      <a:noFill/>
                    </a:lnT>
                    <a:lnB>
                      <a:noFill/>
                    </a:lnB>
                  </a:tcPr>
                </a:tc>
              </a:tr>
              <a:tr h="0">
                <a:tc>
                  <a:txBody>
                    <a:bodyPr/>
                    <a:lstStyle/>
                    <a:p>
                      <a:r>
                        <a:rPr lang="en-GB" sz="1600"/>
                        <a:t>6</a:t>
                      </a:r>
                    </a:p>
                  </a:txBody>
                  <a:tcPr anchor="ctr">
                    <a:lnL>
                      <a:noFill/>
                    </a:lnL>
                    <a:lnR>
                      <a:noFill/>
                    </a:lnR>
                    <a:lnT>
                      <a:noFill/>
                    </a:lnT>
                    <a:lnB>
                      <a:noFill/>
                    </a:lnB>
                  </a:tcPr>
                </a:tc>
                <a:tc>
                  <a:txBody>
                    <a:bodyPr/>
                    <a:lstStyle/>
                    <a:p>
                      <a:r>
                        <a:rPr lang="en-GB" sz="1600" dirty="0">
                          <a:hlinkClick r:id="rId8" tooltip="Google Play"/>
                        </a:rPr>
                        <a:t>Google Play</a:t>
                      </a:r>
                      <a:endParaRPr lang="en-GB" sz="1600" dirty="0"/>
                    </a:p>
                  </a:txBody>
                  <a:tcPr anchor="ctr">
                    <a:lnL>
                      <a:noFill/>
                    </a:lnL>
                    <a:lnR>
                      <a:noFill/>
                    </a:lnR>
                    <a:lnT>
                      <a:noFill/>
                    </a:lnT>
                    <a:lnB>
                      <a:noFill/>
                    </a:lnB>
                  </a:tcPr>
                </a:tc>
                <a:tc>
                  <a:txBody>
                    <a:bodyPr/>
                    <a:lstStyle/>
                    <a:p>
                      <a:r>
                        <a:rPr lang="en-GB" sz="1600" dirty="0"/>
                        <a:t>Google</a:t>
                      </a:r>
                    </a:p>
                  </a:txBody>
                  <a:tcPr anchor="ctr">
                    <a:lnL>
                      <a:noFill/>
                    </a:lnL>
                    <a:lnR>
                      <a:noFill/>
                    </a:lnR>
                    <a:lnT>
                      <a:noFill/>
                    </a:lnT>
                    <a:lnB>
                      <a:noFill/>
                    </a:lnB>
                  </a:tcPr>
                </a:tc>
              </a:tr>
              <a:tr h="0">
                <a:tc>
                  <a:txBody>
                    <a:bodyPr/>
                    <a:lstStyle/>
                    <a:p>
                      <a:r>
                        <a:rPr lang="en-GB" sz="1600"/>
                        <a:t>7</a:t>
                      </a:r>
                    </a:p>
                  </a:txBody>
                  <a:tcPr anchor="ctr">
                    <a:lnL>
                      <a:noFill/>
                    </a:lnL>
                    <a:lnR>
                      <a:noFill/>
                    </a:lnR>
                    <a:lnT>
                      <a:noFill/>
                    </a:lnT>
                    <a:lnB>
                      <a:noFill/>
                    </a:lnB>
                  </a:tcPr>
                </a:tc>
                <a:tc>
                  <a:txBody>
                    <a:bodyPr/>
                    <a:lstStyle/>
                    <a:p>
                      <a:r>
                        <a:rPr lang="en-GB" sz="1600">
                          <a:hlinkClick r:id="rId9" tooltip="Gmail"/>
                        </a:rPr>
                        <a:t>Gmail</a:t>
                      </a:r>
                      <a:endParaRPr lang="en-GB" sz="1600"/>
                    </a:p>
                  </a:txBody>
                  <a:tcPr anchor="ctr">
                    <a:lnL>
                      <a:noFill/>
                    </a:lnL>
                    <a:lnR>
                      <a:noFill/>
                    </a:lnR>
                    <a:lnT>
                      <a:noFill/>
                    </a:lnT>
                    <a:lnB>
                      <a:noFill/>
                    </a:lnB>
                  </a:tcPr>
                </a:tc>
                <a:tc>
                  <a:txBody>
                    <a:bodyPr/>
                    <a:lstStyle/>
                    <a:p>
                      <a:r>
                        <a:rPr lang="en-GB" sz="1600" dirty="0"/>
                        <a:t>Google</a:t>
                      </a:r>
                    </a:p>
                  </a:txBody>
                  <a:tcPr anchor="ctr">
                    <a:lnL>
                      <a:noFill/>
                    </a:lnL>
                    <a:lnR>
                      <a:noFill/>
                    </a:lnR>
                    <a:lnT>
                      <a:noFill/>
                    </a:lnT>
                    <a:lnB>
                      <a:noFill/>
                    </a:lnB>
                  </a:tcPr>
                </a:tc>
              </a:tr>
              <a:tr h="0">
                <a:tc>
                  <a:txBody>
                    <a:bodyPr/>
                    <a:lstStyle/>
                    <a:p>
                      <a:r>
                        <a:rPr lang="en-GB" sz="1600"/>
                        <a:t>8</a:t>
                      </a:r>
                    </a:p>
                  </a:txBody>
                  <a:tcPr anchor="ctr">
                    <a:lnL>
                      <a:noFill/>
                    </a:lnL>
                    <a:lnR>
                      <a:noFill/>
                    </a:lnR>
                    <a:lnT>
                      <a:noFill/>
                    </a:lnT>
                    <a:lnB>
                      <a:noFill/>
                    </a:lnB>
                  </a:tcPr>
                </a:tc>
                <a:tc>
                  <a:txBody>
                    <a:bodyPr/>
                    <a:lstStyle/>
                    <a:p>
                      <a:r>
                        <a:rPr lang="en-GB" sz="1600">
                          <a:hlinkClick r:id="rId10" tooltip="Instagram"/>
                        </a:rPr>
                        <a:t>Instagram</a:t>
                      </a:r>
                      <a:endParaRPr lang="en-GB" sz="1600"/>
                    </a:p>
                  </a:txBody>
                  <a:tcPr anchor="ctr">
                    <a:lnL>
                      <a:noFill/>
                    </a:lnL>
                    <a:lnR>
                      <a:noFill/>
                    </a:lnR>
                    <a:lnT>
                      <a:noFill/>
                    </a:lnT>
                    <a:lnB>
                      <a:noFill/>
                    </a:lnB>
                  </a:tcPr>
                </a:tc>
                <a:tc>
                  <a:txBody>
                    <a:bodyPr/>
                    <a:lstStyle/>
                    <a:p>
                      <a:r>
                        <a:rPr lang="en-GB" sz="1600" dirty="0"/>
                        <a:t>Facebook</a:t>
                      </a:r>
                    </a:p>
                  </a:txBody>
                  <a:tcPr anchor="ctr">
                    <a:lnL>
                      <a:noFill/>
                    </a:lnL>
                    <a:lnR>
                      <a:noFill/>
                    </a:lnR>
                    <a:lnT>
                      <a:noFill/>
                    </a:lnT>
                    <a:lnB>
                      <a:noFill/>
                    </a:lnB>
                  </a:tcPr>
                </a:tc>
              </a:tr>
              <a:tr h="0">
                <a:tc>
                  <a:txBody>
                    <a:bodyPr/>
                    <a:lstStyle/>
                    <a:p>
                      <a:r>
                        <a:rPr lang="en-GB" sz="1600"/>
                        <a:t>9</a:t>
                      </a:r>
                    </a:p>
                  </a:txBody>
                  <a:tcPr anchor="ctr">
                    <a:lnL>
                      <a:noFill/>
                    </a:lnL>
                    <a:lnR>
                      <a:noFill/>
                    </a:lnR>
                    <a:lnT>
                      <a:noFill/>
                    </a:lnT>
                    <a:lnB>
                      <a:noFill/>
                    </a:lnB>
                  </a:tcPr>
                </a:tc>
                <a:tc>
                  <a:txBody>
                    <a:bodyPr/>
                    <a:lstStyle/>
                    <a:p>
                      <a:r>
                        <a:rPr lang="en-GB" sz="1600">
                          <a:hlinkClick r:id="rId11" tooltip="Apple Music"/>
                        </a:rPr>
                        <a:t>Apple Music</a:t>
                      </a:r>
                      <a:endParaRPr lang="en-GB" sz="1600"/>
                    </a:p>
                  </a:txBody>
                  <a:tcPr anchor="ctr">
                    <a:lnL>
                      <a:noFill/>
                    </a:lnL>
                    <a:lnR>
                      <a:noFill/>
                    </a:lnR>
                    <a:lnT>
                      <a:noFill/>
                    </a:lnT>
                    <a:lnB>
                      <a:noFill/>
                    </a:lnB>
                  </a:tcPr>
                </a:tc>
                <a:tc>
                  <a:txBody>
                    <a:bodyPr/>
                    <a:lstStyle/>
                    <a:p>
                      <a:r>
                        <a:rPr lang="en-GB" sz="1600"/>
                        <a:t>Apple</a:t>
                      </a:r>
                    </a:p>
                  </a:txBody>
                  <a:tcPr anchor="ctr">
                    <a:lnL>
                      <a:noFill/>
                    </a:lnL>
                    <a:lnR>
                      <a:noFill/>
                    </a:lnR>
                    <a:lnT>
                      <a:noFill/>
                    </a:lnT>
                    <a:lnB>
                      <a:noFill/>
                    </a:lnB>
                  </a:tcPr>
                </a:tc>
              </a:tr>
              <a:tr h="0">
                <a:tc>
                  <a:txBody>
                    <a:bodyPr/>
                    <a:lstStyle/>
                    <a:p>
                      <a:r>
                        <a:rPr lang="en-GB" sz="1600"/>
                        <a:t>10</a:t>
                      </a:r>
                    </a:p>
                  </a:txBody>
                  <a:tcPr anchor="ctr">
                    <a:lnL>
                      <a:noFill/>
                    </a:lnL>
                    <a:lnR>
                      <a:noFill/>
                    </a:lnR>
                    <a:lnT>
                      <a:noFill/>
                    </a:lnT>
                    <a:lnB>
                      <a:noFill/>
                    </a:lnB>
                  </a:tcPr>
                </a:tc>
                <a:tc>
                  <a:txBody>
                    <a:bodyPr/>
                    <a:lstStyle/>
                    <a:p>
                      <a:r>
                        <a:rPr lang="en-GB" sz="1600">
                          <a:hlinkClick r:id="rId12" tooltip="Amazon App"/>
                        </a:rPr>
                        <a:t>Amazon App</a:t>
                      </a:r>
                      <a:endParaRPr lang="en-GB" sz="1600"/>
                    </a:p>
                  </a:txBody>
                  <a:tcPr anchor="ctr">
                    <a:lnL>
                      <a:noFill/>
                    </a:lnL>
                    <a:lnR>
                      <a:noFill/>
                    </a:lnR>
                    <a:lnT>
                      <a:noFill/>
                    </a:lnT>
                    <a:lnB>
                      <a:noFill/>
                    </a:lnB>
                  </a:tcPr>
                </a:tc>
                <a:tc>
                  <a:txBody>
                    <a:bodyPr/>
                    <a:lstStyle/>
                    <a:p>
                      <a:r>
                        <a:rPr lang="en-GB" sz="1600" dirty="0"/>
                        <a:t>Amazon</a:t>
                      </a:r>
                    </a:p>
                  </a:txBody>
                  <a:tcPr anchor="ctr">
                    <a:lnL>
                      <a:noFill/>
                    </a:lnL>
                    <a:lnR>
                      <a:noFill/>
                    </a:lnR>
                    <a:lnT>
                      <a:noFill/>
                    </a:lnT>
                    <a:lnB>
                      <a:noFill/>
                    </a:lnB>
                  </a:tcPr>
                </a:tc>
              </a:tr>
            </a:tbl>
          </a:graphicData>
        </a:graphic>
      </p:graphicFrame>
      <p:sp>
        <p:nvSpPr>
          <p:cNvPr id="5" name="Rectangle 4"/>
          <p:cNvSpPr/>
          <p:nvPr/>
        </p:nvSpPr>
        <p:spPr>
          <a:xfrm>
            <a:off x="5867400" y="1752600"/>
            <a:ext cx="4572000" cy="4116768"/>
          </a:xfrm>
          <a:prstGeom prst="rect">
            <a:avLst/>
          </a:prstGeom>
        </p:spPr>
        <p:txBody>
          <a:bodyPr>
            <a:spAutoFit/>
          </a:bodyPr>
          <a:lstStyle/>
          <a:p>
            <a:pPr>
              <a:lnSpc>
                <a:spcPct val="150000"/>
              </a:lnSpc>
            </a:pPr>
            <a:r>
              <a:rPr lang="en-US" sz="1600" b="1" dirty="0" smtClean="0"/>
              <a:t>Top </a:t>
            </a:r>
            <a:r>
              <a:rPr lang="en-US" sz="1600" b="1" dirty="0"/>
              <a:t>Free iPhone Apps</a:t>
            </a:r>
            <a:r>
              <a:rPr lang="en-US" sz="1600" dirty="0"/>
              <a:t/>
            </a:r>
            <a:br>
              <a:rPr lang="en-US" sz="1600" dirty="0"/>
            </a:br>
            <a:r>
              <a:rPr lang="en-US" sz="1600" dirty="0">
                <a:hlinkClick r:id="rId13"/>
              </a:rPr>
              <a:t>Snapchat</a:t>
            </a:r>
            <a:r>
              <a:rPr lang="en-US" sz="1600" dirty="0"/>
              <a:t/>
            </a:r>
            <a:br>
              <a:rPr lang="en-US" sz="1600" dirty="0"/>
            </a:br>
            <a:r>
              <a:rPr lang="en-US" sz="1600" dirty="0">
                <a:hlinkClick r:id="rId14"/>
              </a:rPr>
              <a:t>Messenger</a:t>
            </a:r>
            <a:r>
              <a:rPr lang="en-US" sz="1600" dirty="0"/>
              <a:t/>
            </a:r>
            <a:br>
              <a:rPr lang="en-US" sz="1600" dirty="0"/>
            </a:br>
            <a:r>
              <a:rPr lang="en-US" sz="1600" dirty="0">
                <a:hlinkClick r:id="rId15"/>
              </a:rPr>
              <a:t>Pokémon GO</a:t>
            </a:r>
            <a:r>
              <a:rPr lang="en-US" sz="1600" dirty="0"/>
              <a:t/>
            </a:r>
            <a:br>
              <a:rPr lang="en-US" sz="1600" dirty="0"/>
            </a:br>
            <a:r>
              <a:rPr lang="en-US" sz="1600" dirty="0">
                <a:hlinkClick r:id="rId16"/>
              </a:rPr>
              <a:t>Instagram</a:t>
            </a:r>
            <a:r>
              <a:rPr lang="en-US" sz="1600" dirty="0"/>
              <a:t/>
            </a:r>
            <a:br>
              <a:rPr lang="en-US" sz="1600" dirty="0"/>
            </a:br>
            <a:r>
              <a:rPr lang="en-US" sz="1600" dirty="0">
                <a:hlinkClick r:id="rId17"/>
              </a:rPr>
              <a:t>Facebook</a:t>
            </a:r>
            <a:r>
              <a:rPr lang="en-US" sz="1600" dirty="0"/>
              <a:t/>
            </a:r>
            <a:br>
              <a:rPr lang="en-US" sz="1600" dirty="0"/>
            </a:br>
            <a:r>
              <a:rPr lang="en-US" sz="1600" dirty="0">
                <a:hlinkClick r:id="rId18"/>
              </a:rPr>
              <a:t>YouTube</a:t>
            </a:r>
            <a:r>
              <a:rPr lang="en-US" sz="1600" dirty="0"/>
              <a:t/>
            </a:r>
            <a:br>
              <a:rPr lang="en-US" sz="1600" dirty="0"/>
            </a:br>
            <a:r>
              <a:rPr lang="en-US" sz="1600" dirty="0">
                <a:hlinkClick r:id="rId19"/>
              </a:rPr>
              <a:t>Google</a:t>
            </a:r>
            <a:r>
              <a:rPr lang="en-US" sz="1600" dirty="0"/>
              <a:t> </a:t>
            </a:r>
            <a:r>
              <a:rPr lang="en-US" sz="1600" dirty="0">
                <a:hlinkClick r:id="rId19"/>
              </a:rPr>
              <a:t>Maps</a:t>
            </a:r>
            <a:r>
              <a:rPr lang="en-US" sz="1600" dirty="0"/>
              <a:t/>
            </a:r>
            <a:br>
              <a:rPr lang="en-US" sz="1600" dirty="0"/>
            </a:br>
            <a:r>
              <a:rPr lang="en-US" sz="1600" dirty="0">
                <a:hlinkClick r:id="rId20"/>
              </a:rPr>
              <a:t>Pandora</a:t>
            </a:r>
            <a:r>
              <a:rPr lang="en-US" sz="1600" dirty="0"/>
              <a:t/>
            </a:r>
            <a:br>
              <a:rPr lang="en-US" sz="1600" dirty="0"/>
            </a:br>
            <a:r>
              <a:rPr lang="en-US" sz="1600" dirty="0">
                <a:hlinkClick r:id="rId21"/>
              </a:rPr>
              <a:t>Netflix</a:t>
            </a:r>
            <a:r>
              <a:rPr lang="en-US" sz="1600" dirty="0"/>
              <a:t/>
            </a:r>
            <a:br>
              <a:rPr lang="en-US" sz="1600" dirty="0"/>
            </a:br>
            <a:r>
              <a:rPr lang="en-US" sz="1600" dirty="0">
                <a:hlinkClick r:id="rId22"/>
              </a:rPr>
              <a:t>Spotify Music</a:t>
            </a:r>
            <a:endParaRPr lang="en-US" sz="1600" dirty="0"/>
          </a:p>
        </p:txBody>
      </p:sp>
      <p:pic>
        <p:nvPicPr>
          <p:cNvPr id="7" name="Picture 2" descr="https://pbs.twimg.com/profile_images/489969012692877317/a5YxP51E.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553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NZ" sz="3200" dirty="0" smtClean="0">
                <a:latin typeface="Arial Black" panose="020B0A04020102020204" pitchFamily="34" charset="0"/>
              </a:rPr>
              <a:t>Mobile vs. desktop</a:t>
            </a:r>
            <a:r>
              <a:rPr lang="en-GB" sz="3200" dirty="0">
                <a:latin typeface="Arial Black" panose="020B0A04020102020204" pitchFamily="34" charset="0"/>
              </a:rPr>
              <a:t/>
            </a:r>
            <a:br>
              <a:rPr lang="en-GB" sz="3200" dirty="0">
                <a:latin typeface="Arial Black" panose="020B0A04020102020204" pitchFamily="34" charset="0"/>
              </a:rPr>
            </a:br>
            <a:endParaRPr lang="en-GB" sz="3200" dirty="0">
              <a:latin typeface="Arial Black" panose="020B0A04020102020204" pitchFamily="34" charset="0"/>
            </a:endParaRPr>
          </a:p>
        </p:txBody>
      </p:sp>
      <p:sp>
        <p:nvSpPr>
          <p:cNvPr id="3" name="Content Placeholder 2"/>
          <p:cNvSpPr>
            <a:spLocks noGrp="1"/>
          </p:cNvSpPr>
          <p:nvPr>
            <p:ph idx="1"/>
          </p:nvPr>
        </p:nvSpPr>
        <p:spPr/>
        <p:txBody>
          <a:bodyPr>
            <a:normAutofit/>
          </a:bodyPr>
          <a:lstStyle/>
          <a:p>
            <a:pPr marL="0" indent="0">
              <a:buNone/>
            </a:pPr>
            <a:r>
              <a:rPr lang="en-NZ" dirty="0"/>
              <a:t>Technical constraints</a:t>
            </a:r>
            <a:endParaRPr lang="en-GB" dirty="0"/>
          </a:p>
          <a:p>
            <a:pPr lvl="0"/>
            <a:r>
              <a:rPr lang="en-NZ" dirty="0"/>
              <a:t>Smaller </a:t>
            </a:r>
            <a:r>
              <a:rPr lang="en-NZ" dirty="0" smtClean="0"/>
              <a:t>screens</a:t>
            </a:r>
          </a:p>
          <a:p>
            <a:pPr marL="0" lvl="0" indent="0">
              <a:buNone/>
            </a:pPr>
            <a:r>
              <a:rPr lang="en-NZ" sz="1800" dirty="0" smtClean="0"/>
              <a:t>Difficult to read. Certain website features may not fit on the scree. Content proportion.</a:t>
            </a:r>
            <a:endParaRPr lang="en-GB" sz="1800" dirty="0"/>
          </a:p>
          <a:p>
            <a:pPr lvl="0"/>
            <a:r>
              <a:rPr lang="en-NZ" dirty="0"/>
              <a:t>Difficult </a:t>
            </a:r>
            <a:r>
              <a:rPr lang="en-NZ" dirty="0" smtClean="0"/>
              <a:t>clicking</a:t>
            </a:r>
          </a:p>
          <a:p>
            <a:pPr marL="0" lvl="0" indent="0">
              <a:buNone/>
            </a:pPr>
            <a:r>
              <a:rPr lang="en-NZ" sz="1800" dirty="0" smtClean="0"/>
              <a:t>Fingertips vs. mouse icons</a:t>
            </a:r>
            <a:endParaRPr lang="en-GB" sz="1800" dirty="0"/>
          </a:p>
          <a:p>
            <a:pPr lvl="0"/>
            <a:r>
              <a:rPr lang="en-NZ" dirty="0"/>
              <a:t>Difficult typing</a:t>
            </a:r>
            <a:endParaRPr lang="en-GB" dirty="0"/>
          </a:p>
          <a:p>
            <a:pPr lvl="0"/>
            <a:r>
              <a:rPr lang="en-NZ" dirty="0"/>
              <a:t>Slow </a:t>
            </a:r>
            <a:r>
              <a:rPr lang="en-NZ" dirty="0" smtClean="0"/>
              <a:t>loading</a:t>
            </a:r>
          </a:p>
          <a:p>
            <a:pPr marL="0" lvl="0" indent="0">
              <a:buNone/>
            </a:pPr>
            <a:r>
              <a:rPr lang="en-NZ" sz="1800" dirty="0" smtClean="0"/>
              <a:t>Less data intensive than the full site</a:t>
            </a:r>
            <a:endParaRPr lang="en-GB" sz="1800" dirty="0"/>
          </a:p>
          <a:p>
            <a:endParaRPr lang="en-GB" dirty="0"/>
          </a:p>
        </p:txBody>
      </p:sp>
      <p:pic>
        <p:nvPicPr>
          <p:cNvPr id="4"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56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NZ" dirty="0"/>
              <a:t>Technical advantages</a:t>
            </a:r>
            <a:endParaRPr lang="en-GB" dirty="0"/>
          </a:p>
          <a:p>
            <a:pPr lvl="0"/>
            <a:r>
              <a:rPr lang="en-NZ" dirty="0"/>
              <a:t>GPS</a:t>
            </a:r>
            <a:endParaRPr lang="en-GB" dirty="0"/>
          </a:p>
          <a:p>
            <a:pPr lvl="0"/>
            <a:r>
              <a:rPr lang="en-NZ" dirty="0"/>
              <a:t>Contact advantage</a:t>
            </a:r>
            <a:endParaRPr lang="en-GB" dirty="0"/>
          </a:p>
          <a:p>
            <a:pPr lvl="0"/>
            <a:r>
              <a:rPr lang="en-NZ" dirty="0"/>
              <a:t>Check frequently</a:t>
            </a:r>
            <a:endParaRPr lang="en-GB" dirty="0"/>
          </a:p>
          <a:p>
            <a:pPr lvl="0"/>
            <a:r>
              <a:rPr lang="en-NZ" dirty="0"/>
              <a:t>Customer </a:t>
            </a:r>
            <a:r>
              <a:rPr lang="en-NZ" dirty="0" smtClean="0"/>
              <a:t>stickiness-</a:t>
            </a:r>
            <a:r>
              <a:rPr lang="en-NZ" sz="2000" dirty="0" smtClean="0"/>
              <a:t>the </a:t>
            </a:r>
            <a:r>
              <a:rPr lang="en-NZ" sz="2000" dirty="0"/>
              <a:t>increased chance to utilize the same product or service that was bought in the last time period.</a:t>
            </a:r>
            <a:endParaRPr lang="en-GB" sz="2000" dirty="0"/>
          </a:p>
          <a:p>
            <a:endParaRPr lang="en-GB" dirty="0"/>
          </a:p>
        </p:txBody>
      </p:sp>
      <p:sp>
        <p:nvSpPr>
          <p:cNvPr id="6" name="Title 1"/>
          <p:cNvSpPr>
            <a:spLocks noGrp="1"/>
          </p:cNvSpPr>
          <p:nvPr>
            <p:ph type="title"/>
          </p:nvPr>
        </p:nvSpPr>
        <p:spPr>
          <a:xfrm>
            <a:off x="457200" y="274638"/>
            <a:ext cx="8229600" cy="1143000"/>
          </a:xfrm>
        </p:spPr>
        <p:txBody>
          <a:bodyPr>
            <a:noAutofit/>
          </a:bodyPr>
          <a:lstStyle/>
          <a:p>
            <a:pPr lvl="0"/>
            <a:r>
              <a:rPr lang="en-NZ" sz="3200" dirty="0" smtClean="0">
                <a:latin typeface="Arial Black" panose="020B0A04020102020204" pitchFamily="34" charset="0"/>
              </a:rPr>
              <a:t>Mobile vs. desktop</a:t>
            </a:r>
            <a:r>
              <a:rPr lang="en-GB" sz="3200" dirty="0">
                <a:latin typeface="Arial Black" panose="020B0A04020102020204" pitchFamily="34" charset="0"/>
              </a:rPr>
              <a:t/>
            </a:r>
            <a:br>
              <a:rPr lang="en-GB" sz="3200" dirty="0">
                <a:latin typeface="Arial Black" panose="020B0A04020102020204" pitchFamily="34" charset="0"/>
              </a:rPr>
            </a:br>
            <a:endParaRPr lang="en-GB" sz="3200" dirty="0">
              <a:latin typeface="Arial Black" panose="020B0A04020102020204" pitchFamily="34" charset="0"/>
            </a:endParaRPr>
          </a:p>
        </p:txBody>
      </p:sp>
      <p:pic>
        <p:nvPicPr>
          <p:cNvPr id="7"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4507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fontScale="92500" lnSpcReduction="10000"/>
          </a:bodyPr>
          <a:lstStyle/>
          <a:p>
            <a:r>
              <a:rPr lang="en-US" altLang="zh-CN" dirty="0"/>
              <a:t>1 Mobile users activity usually peaks during morning and evenings</a:t>
            </a:r>
          </a:p>
          <a:p>
            <a:pPr marL="0" indent="0">
              <a:buNone/>
            </a:pPr>
            <a:r>
              <a:rPr lang="en-US" altLang="zh-CN" sz="2200" dirty="0" smtClean="0"/>
              <a:t>Understanding </a:t>
            </a:r>
            <a:r>
              <a:rPr lang="en-US" altLang="zh-CN" sz="2200" dirty="0"/>
              <a:t>how users divide their time across devices is a critical point in </a:t>
            </a:r>
            <a:r>
              <a:rPr lang="en-US" altLang="zh-CN" sz="2200" dirty="0" smtClean="0"/>
              <a:t>optimizing </a:t>
            </a:r>
            <a:r>
              <a:rPr lang="en-US" altLang="zh-CN" sz="2200" dirty="0"/>
              <a:t>your mobile strategy.</a:t>
            </a:r>
          </a:p>
          <a:p>
            <a:r>
              <a:rPr lang="en-US" altLang="zh-CN" dirty="0"/>
              <a:t>2 Consider the different nature of objectives when browsing</a:t>
            </a:r>
          </a:p>
          <a:p>
            <a:pPr marL="0" indent="0">
              <a:buNone/>
            </a:pPr>
            <a:r>
              <a:rPr lang="en-US" altLang="zh-CN" sz="2200" dirty="0"/>
              <a:t>Mobile users are generally on the hunt for specific information, while time consuming activities are usually reserved for the comfort of PCs.</a:t>
            </a:r>
          </a:p>
          <a:p>
            <a:r>
              <a:rPr lang="en-US" altLang="zh-CN" dirty="0"/>
              <a:t>3 Content is the king. </a:t>
            </a:r>
            <a:endParaRPr lang="en-US" altLang="zh-CN" dirty="0" smtClean="0"/>
          </a:p>
          <a:p>
            <a:pPr marL="0" indent="0">
              <a:buNone/>
            </a:pPr>
            <a:r>
              <a:rPr lang="en-US" altLang="zh-CN" sz="2200" dirty="0" smtClean="0"/>
              <a:t>Mobile </a:t>
            </a:r>
            <a:r>
              <a:rPr lang="en-US" altLang="zh-CN" sz="2200" dirty="0"/>
              <a:t>users scan rather than digest content. A lower attention span is specific to mobile users, who prefer situation-related and leisure-themed content.</a:t>
            </a:r>
          </a:p>
          <a:p>
            <a:endParaRPr kumimoji="1" lang="zh-CN" altLang="en-US" dirty="0"/>
          </a:p>
        </p:txBody>
      </p:sp>
      <p:sp>
        <p:nvSpPr>
          <p:cNvPr id="5" name="Title 1"/>
          <p:cNvSpPr>
            <a:spLocks noGrp="1"/>
          </p:cNvSpPr>
          <p:nvPr>
            <p:ph type="title"/>
          </p:nvPr>
        </p:nvSpPr>
        <p:spPr>
          <a:xfrm>
            <a:off x="457200" y="274638"/>
            <a:ext cx="8229600" cy="1143000"/>
          </a:xfrm>
        </p:spPr>
        <p:txBody>
          <a:bodyPr>
            <a:noAutofit/>
          </a:bodyPr>
          <a:lstStyle/>
          <a:p>
            <a:pPr lvl="0"/>
            <a:r>
              <a:rPr lang="en-NZ" sz="3200" dirty="0" smtClean="0">
                <a:latin typeface="Arial Black" panose="020B0A04020102020204" pitchFamily="34" charset="0"/>
              </a:rPr>
              <a:t>Mobile vs. desktop</a:t>
            </a:r>
            <a:r>
              <a:rPr lang="en-GB" sz="3200" dirty="0">
                <a:latin typeface="Arial Black" panose="020B0A04020102020204" pitchFamily="34" charset="0"/>
              </a:rPr>
              <a:t/>
            </a:r>
            <a:br>
              <a:rPr lang="en-GB" sz="3200" dirty="0">
                <a:latin typeface="Arial Black" panose="020B0A04020102020204" pitchFamily="34" charset="0"/>
              </a:rPr>
            </a:br>
            <a:endParaRPr lang="en-GB" sz="3200" dirty="0">
              <a:latin typeface="Arial Black" panose="020B0A04020102020204" pitchFamily="34" charset="0"/>
            </a:endParaRPr>
          </a:p>
        </p:txBody>
      </p:sp>
      <p:pic>
        <p:nvPicPr>
          <p:cNvPr id="6"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98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fontScale="70000" lnSpcReduction="20000"/>
          </a:bodyPr>
          <a:lstStyle/>
          <a:p>
            <a:r>
              <a:rPr lang="en-US" altLang="zh-CN" sz="3900" dirty="0" smtClean="0"/>
              <a:t>4 </a:t>
            </a:r>
            <a:r>
              <a:rPr lang="en-US" altLang="zh-CN" sz="3900" dirty="0"/>
              <a:t>Desktop users still earning top engagement numbers. </a:t>
            </a:r>
            <a:endParaRPr lang="en-US" altLang="zh-CN" sz="3900" dirty="0" smtClean="0"/>
          </a:p>
          <a:p>
            <a:pPr marL="0" indent="0">
              <a:buNone/>
            </a:pPr>
            <a:r>
              <a:rPr lang="en-US" altLang="zh-CN" sz="2900" dirty="0" smtClean="0"/>
              <a:t>Desktop </a:t>
            </a:r>
            <a:r>
              <a:rPr lang="en-US" altLang="zh-CN" sz="2900" dirty="0"/>
              <a:t>visits last 3 times longer on average than mobile visits, with more pages viewed and half the bounce rate.</a:t>
            </a:r>
          </a:p>
          <a:p>
            <a:r>
              <a:rPr lang="en-US" altLang="zh-CN" sz="3900" dirty="0"/>
              <a:t>5 What users are looking for is different. </a:t>
            </a:r>
            <a:endParaRPr lang="en-US" altLang="zh-CN" sz="3900" dirty="0" smtClean="0"/>
          </a:p>
          <a:p>
            <a:pPr marL="0" indent="0">
              <a:buNone/>
            </a:pPr>
            <a:r>
              <a:rPr lang="en-US" altLang="zh-CN" sz="2900" dirty="0" smtClean="0"/>
              <a:t>Mobile </a:t>
            </a:r>
            <a:r>
              <a:rPr lang="en-US" altLang="zh-CN" sz="2900" dirty="0"/>
              <a:t>visitors on a certain website tend to be more utilitarian (time, specific goal). </a:t>
            </a:r>
          </a:p>
          <a:p>
            <a:r>
              <a:rPr lang="en-US" altLang="zh-CN" sz="3900" dirty="0"/>
              <a:t>6 Pre-purchase research</a:t>
            </a:r>
          </a:p>
          <a:p>
            <a:pPr marL="0" indent="0">
              <a:buNone/>
            </a:pPr>
            <a:r>
              <a:rPr lang="en-US" altLang="zh-CN" sz="2900" dirty="0"/>
              <a:t>N</a:t>
            </a:r>
            <a:r>
              <a:rPr lang="en-US" altLang="zh-CN" sz="2900" dirty="0" smtClean="0"/>
              <a:t>early </a:t>
            </a:r>
            <a:r>
              <a:rPr lang="en-US" altLang="zh-CN" sz="2900" dirty="0"/>
              <a:t>half of the users </a:t>
            </a:r>
            <a:r>
              <a:rPr lang="en-US" altLang="zh-CN" sz="2900" dirty="0" smtClean="0"/>
              <a:t>rely </a:t>
            </a:r>
            <a:r>
              <a:rPr lang="en-US" altLang="zh-CN" sz="2900" dirty="0"/>
              <a:t>exclusively on their mobile devices for pre-purchase research, and that 30% of smartphone users and 25% of tablet users have immediate needs and purchase within an hour.</a:t>
            </a:r>
          </a:p>
          <a:p>
            <a:r>
              <a:rPr lang="en-US" altLang="zh-CN" sz="3900" dirty="0"/>
              <a:t>7 Purchase </a:t>
            </a:r>
            <a:r>
              <a:rPr lang="en-US" altLang="zh-CN" sz="3900" dirty="0" err="1"/>
              <a:t>behaviours</a:t>
            </a:r>
            <a:r>
              <a:rPr lang="en-US" altLang="zh-CN" sz="3900" dirty="0" smtClean="0"/>
              <a:t>.</a:t>
            </a:r>
          </a:p>
          <a:p>
            <a:pPr marL="0" indent="0">
              <a:buNone/>
            </a:pPr>
            <a:r>
              <a:rPr lang="en-US" altLang="zh-CN" sz="2900" dirty="0" smtClean="0"/>
              <a:t> </a:t>
            </a:r>
            <a:r>
              <a:rPr lang="en-US" altLang="zh-CN" sz="2900" dirty="0"/>
              <a:t>People still prefer making small-budget impulse purchases from their mobile, such as tickets, gift cards, food, </a:t>
            </a:r>
            <a:r>
              <a:rPr lang="en-US" altLang="zh-CN" sz="2900" dirty="0" smtClean="0"/>
              <a:t>and</a:t>
            </a:r>
            <a:r>
              <a:rPr lang="en-US" altLang="zh-CN" sz="2900" dirty="0" smtClean="0"/>
              <a:t> </a:t>
            </a:r>
            <a:r>
              <a:rPr lang="en-US" altLang="zh-CN" sz="2900" dirty="0"/>
              <a:t>electronics.</a:t>
            </a:r>
            <a:endParaRPr kumimoji="1" lang="zh-CN" altLang="en-US" sz="2900" dirty="0"/>
          </a:p>
        </p:txBody>
      </p:sp>
      <p:sp>
        <p:nvSpPr>
          <p:cNvPr id="5" name="Title 1"/>
          <p:cNvSpPr>
            <a:spLocks noGrp="1"/>
          </p:cNvSpPr>
          <p:nvPr>
            <p:ph type="title"/>
          </p:nvPr>
        </p:nvSpPr>
        <p:spPr>
          <a:xfrm>
            <a:off x="457200" y="274638"/>
            <a:ext cx="8229600" cy="1143000"/>
          </a:xfrm>
        </p:spPr>
        <p:txBody>
          <a:bodyPr>
            <a:noAutofit/>
          </a:bodyPr>
          <a:lstStyle/>
          <a:p>
            <a:pPr lvl="0"/>
            <a:r>
              <a:rPr lang="en-NZ" sz="3200" dirty="0" smtClean="0">
                <a:latin typeface="Arial Black" panose="020B0A04020102020204" pitchFamily="34" charset="0"/>
              </a:rPr>
              <a:t>Mobile vs. desktop</a:t>
            </a:r>
            <a:r>
              <a:rPr lang="en-GB" sz="3200" dirty="0">
                <a:latin typeface="Arial Black" panose="020B0A04020102020204" pitchFamily="34" charset="0"/>
              </a:rPr>
              <a:t/>
            </a:r>
            <a:br>
              <a:rPr lang="en-GB" sz="3200" dirty="0">
                <a:latin typeface="Arial Black" panose="020B0A04020102020204" pitchFamily="34" charset="0"/>
              </a:rPr>
            </a:br>
            <a:endParaRPr lang="en-GB" sz="3200" dirty="0">
              <a:latin typeface="Arial Black" panose="020B0A04020102020204" pitchFamily="34" charset="0"/>
            </a:endParaRPr>
          </a:p>
        </p:txBody>
      </p:sp>
      <p:pic>
        <p:nvPicPr>
          <p:cNvPr id="6"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975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5486400"/>
            <a:ext cx="8229600" cy="1096963"/>
          </a:xfrm>
        </p:spPr>
        <p:txBody>
          <a:bodyPr>
            <a:normAutofit/>
          </a:bodyPr>
          <a:lstStyle/>
          <a:p>
            <a:r>
              <a:rPr lang="en-US" sz="2800" dirty="0" smtClean="0">
                <a:latin typeface="Arial Black" panose="020B0A04020102020204" pitchFamily="34" charset="0"/>
              </a:rPr>
              <a:t>Why is mobile marketing important?</a:t>
            </a:r>
            <a:endParaRPr lang="en-GB" sz="2800" dirty="0">
              <a:latin typeface="Arial Black" panose="020B0A04020102020204" pitchFamily="34" charset="0"/>
            </a:endParaRPr>
          </a:p>
        </p:txBody>
      </p:sp>
      <p:pic>
        <p:nvPicPr>
          <p:cNvPr id="11266" name="Picture 2" descr="Image result for mobile marke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2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2841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NZ" dirty="0"/>
              <a:t>Demographic </a:t>
            </a:r>
            <a:r>
              <a:rPr lang="en-NZ" dirty="0" smtClean="0"/>
              <a:t>characteristics</a:t>
            </a:r>
            <a:endParaRPr lang="en-GB" dirty="0"/>
          </a:p>
          <a:p>
            <a:pPr lvl="0"/>
            <a:r>
              <a:rPr lang="en-NZ" dirty="0"/>
              <a:t>Location</a:t>
            </a:r>
            <a:endParaRPr lang="en-GB" dirty="0"/>
          </a:p>
          <a:p>
            <a:pPr lvl="0"/>
            <a:r>
              <a:rPr lang="en-NZ" dirty="0"/>
              <a:t>Age</a:t>
            </a:r>
            <a:endParaRPr lang="en-GB" dirty="0"/>
          </a:p>
          <a:p>
            <a:pPr lvl="0"/>
            <a:r>
              <a:rPr lang="en-NZ" dirty="0"/>
              <a:t>Income</a:t>
            </a:r>
            <a:endParaRPr lang="en-GB" dirty="0"/>
          </a:p>
          <a:p>
            <a:r>
              <a:rPr lang="en-NZ" dirty="0" smtClean="0"/>
              <a:t>Gender</a:t>
            </a:r>
          </a:p>
          <a:p>
            <a:r>
              <a:rPr lang="en-NZ" dirty="0" smtClean="0"/>
              <a:t>Family status</a:t>
            </a:r>
            <a:endParaRPr lang="en-GB" dirty="0"/>
          </a:p>
        </p:txBody>
      </p:sp>
      <p:pic>
        <p:nvPicPr>
          <p:cNvPr id="4"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286000" y="-76200"/>
            <a:ext cx="6858000" cy="1066800"/>
          </a:xfrm>
          <a:prstGeom prst="rect">
            <a:avLst/>
          </a:prstGeom>
          <a:solidFill>
            <a:schemeClr val="accent1">
              <a:lumMod val="50000"/>
            </a:schemeClr>
          </a:solidFill>
          <a:ln>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solidFill>
                  <a:schemeClr val="bg1"/>
                </a:solidFill>
                <a:latin typeface="Arial Black" panose="020B0A04020102020204" pitchFamily="34" charset="0"/>
              </a:rPr>
              <a:t>Understand users</a:t>
            </a:r>
            <a:endParaRPr lang="en-GB"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202304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NZ" dirty="0" smtClean="0"/>
              <a:t>Psychological characteristics</a:t>
            </a:r>
            <a:endParaRPr lang="en-GB" dirty="0" smtClean="0"/>
          </a:p>
          <a:p>
            <a:pPr lvl="0"/>
            <a:r>
              <a:rPr lang="en-NZ" dirty="0" smtClean="0"/>
              <a:t>Purchase </a:t>
            </a:r>
            <a:r>
              <a:rPr lang="en-NZ" dirty="0"/>
              <a:t>intention</a:t>
            </a:r>
            <a:endParaRPr lang="en-GB" dirty="0"/>
          </a:p>
          <a:p>
            <a:pPr lvl="0"/>
            <a:r>
              <a:rPr lang="en-NZ" dirty="0"/>
              <a:t>Search</a:t>
            </a:r>
            <a:endParaRPr lang="en-GB" dirty="0"/>
          </a:p>
          <a:p>
            <a:pPr lvl="0"/>
            <a:r>
              <a:rPr lang="en-NZ" dirty="0"/>
              <a:t>In-store browsing</a:t>
            </a:r>
            <a:endParaRPr lang="en-GB" dirty="0"/>
          </a:p>
          <a:p>
            <a:pPr lvl="0"/>
            <a:r>
              <a:rPr lang="en-NZ" dirty="0"/>
              <a:t>Urgency</a:t>
            </a:r>
            <a:endParaRPr lang="en-GB" dirty="0"/>
          </a:p>
          <a:p>
            <a:pPr lvl="0"/>
            <a:r>
              <a:rPr lang="en-NZ" dirty="0"/>
              <a:t>Recommendations</a:t>
            </a:r>
            <a:endParaRPr lang="en-GB" dirty="0"/>
          </a:p>
        </p:txBody>
      </p:sp>
      <p:pic>
        <p:nvPicPr>
          <p:cNvPr id="5"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a:p>
        </p:txBody>
      </p:sp>
      <p:sp>
        <p:nvSpPr>
          <p:cNvPr id="6" name="Title 1"/>
          <p:cNvSpPr txBox="1">
            <a:spLocks/>
          </p:cNvSpPr>
          <p:nvPr/>
        </p:nvSpPr>
        <p:spPr>
          <a:xfrm>
            <a:off x="2286000" y="-76200"/>
            <a:ext cx="6858000" cy="1066800"/>
          </a:xfrm>
          <a:prstGeom prst="rect">
            <a:avLst/>
          </a:prstGeom>
          <a:solidFill>
            <a:schemeClr val="accent1">
              <a:lumMod val="50000"/>
            </a:schemeClr>
          </a:solidFill>
          <a:ln>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solidFill>
                  <a:schemeClr val="bg1"/>
                </a:solidFill>
                <a:latin typeface="Arial Black" panose="020B0A04020102020204" pitchFamily="34" charset="0"/>
              </a:rPr>
              <a:t>Understand users</a:t>
            </a:r>
            <a:endParaRPr lang="en-GB"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161620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NZ" dirty="0" smtClean="0"/>
              <a:t>Usage </a:t>
            </a:r>
            <a:r>
              <a:rPr lang="en-NZ" dirty="0"/>
              <a:t>situations</a:t>
            </a:r>
            <a:endParaRPr lang="en-GB" dirty="0"/>
          </a:p>
          <a:p>
            <a:pPr lvl="0"/>
            <a:r>
              <a:rPr lang="en-NZ" dirty="0"/>
              <a:t>Banking </a:t>
            </a:r>
            <a:endParaRPr lang="en-GB" dirty="0"/>
          </a:p>
          <a:p>
            <a:pPr lvl="0"/>
            <a:r>
              <a:rPr lang="en-NZ" dirty="0"/>
              <a:t>Shopping</a:t>
            </a:r>
            <a:endParaRPr lang="en-GB" dirty="0"/>
          </a:p>
          <a:p>
            <a:pPr lvl="0"/>
            <a:r>
              <a:rPr lang="en-NZ" dirty="0"/>
              <a:t>Travelling</a:t>
            </a:r>
            <a:endParaRPr lang="en-GB" dirty="0"/>
          </a:p>
          <a:p>
            <a:pPr lvl="0"/>
            <a:r>
              <a:rPr lang="en-NZ" dirty="0"/>
              <a:t>Food and drinks</a:t>
            </a:r>
            <a:endParaRPr lang="en-GB" dirty="0"/>
          </a:p>
          <a:p>
            <a:pPr lvl="0"/>
            <a:r>
              <a:rPr lang="en-NZ" dirty="0"/>
              <a:t>Living and housing</a:t>
            </a:r>
            <a:endParaRPr lang="en-GB" dirty="0"/>
          </a:p>
          <a:p>
            <a:pPr lvl="0"/>
            <a:r>
              <a:rPr lang="en-NZ" dirty="0"/>
              <a:t>others</a:t>
            </a:r>
            <a:endParaRPr lang="en-GB" dirty="0"/>
          </a:p>
        </p:txBody>
      </p:sp>
      <p:pic>
        <p:nvPicPr>
          <p:cNvPr id="5"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286000" y="-76200"/>
            <a:ext cx="6858000" cy="1066800"/>
          </a:xfrm>
          <a:prstGeom prst="rect">
            <a:avLst/>
          </a:prstGeom>
          <a:solidFill>
            <a:schemeClr val="accent1">
              <a:lumMod val="50000"/>
            </a:schemeClr>
          </a:solidFill>
          <a:ln>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solidFill>
                  <a:schemeClr val="bg1"/>
                </a:solidFill>
                <a:latin typeface="Arial Black" panose="020B0A04020102020204" pitchFamily="34" charset="0"/>
              </a:rPr>
              <a:t>Understand users</a:t>
            </a:r>
            <a:endParaRPr lang="en-GB"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5591030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NZ" dirty="0"/>
              <a:t>Create user </a:t>
            </a:r>
            <a:r>
              <a:rPr lang="en-NZ" dirty="0" smtClean="0"/>
              <a:t>journey</a:t>
            </a:r>
            <a:endParaRPr lang="en-GB" dirty="0"/>
          </a:p>
        </p:txBody>
      </p:sp>
      <p:sp>
        <p:nvSpPr>
          <p:cNvPr id="3" name="Content Placeholder 2"/>
          <p:cNvSpPr>
            <a:spLocks noGrp="1"/>
          </p:cNvSpPr>
          <p:nvPr>
            <p:ph idx="1"/>
          </p:nvPr>
        </p:nvSpPr>
        <p:spPr/>
        <p:txBody>
          <a:bodyPr/>
          <a:lstStyle/>
          <a:p>
            <a:pPr marL="0" indent="0">
              <a:buNone/>
            </a:pPr>
            <a:r>
              <a:rPr lang="en-NZ" dirty="0" smtClean="0"/>
              <a:t>B2B</a:t>
            </a:r>
            <a:endParaRPr lang="en-GB" dirty="0"/>
          </a:p>
          <a:p>
            <a:pPr lvl="0"/>
            <a:r>
              <a:rPr lang="en-NZ" dirty="0"/>
              <a:t>Doing numerous research for suppliers</a:t>
            </a:r>
            <a:endParaRPr lang="en-GB" dirty="0"/>
          </a:p>
          <a:p>
            <a:pPr lvl="0"/>
            <a:r>
              <a:rPr lang="en-NZ" dirty="0"/>
              <a:t>Reading online reviews of these suppliers</a:t>
            </a:r>
            <a:endParaRPr lang="en-GB" dirty="0"/>
          </a:p>
          <a:p>
            <a:pPr lvl="0"/>
            <a:r>
              <a:rPr lang="en-NZ" dirty="0"/>
              <a:t>Signing up for newsletters from each of these suppliers</a:t>
            </a:r>
            <a:endParaRPr lang="en-GB" dirty="0"/>
          </a:p>
          <a:p>
            <a:pPr lvl="0"/>
            <a:r>
              <a:rPr lang="en-NZ" dirty="0"/>
              <a:t>Asking opinions from social network of their experiences</a:t>
            </a:r>
            <a:endParaRPr lang="en-GB" dirty="0"/>
          </a:p>
        </p:txBody>
      </p:sp>
      <p:pic>
        <p:nvPicPr>
          <p:cNvPr id="4"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383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NZ" dirty="0"/>
              <a:t>Create user </a:t>
            </a:r>
            <a:r>
              <a:rPr lang="en-NZ" dirty="0" smtClean="0"/>
              <a:t>journey</a:t>
            </a:r>
            <a:endParaRPr lang="en-GB" dirty="0"/>
          </a:p>
        </p:txBody>
      </p:sp>
      <p:sp>
        <p:nvSpPr>
          <p:cNvPr id="3" name="Content Placeholder 2"/>
          <p:cNvSpPr>
            <a:spLocks noGrp="1"/>
          </p:cNvSpPr>
          <p:nvPr>
            <p:ph idx="1"/>
          </p:nvPr>
        </p:nvSpPr>
        <p:spPr/>
        <p:txBody>
          <a:bodyPr/>
          <a:lstStyle/>
          <a:p>
            <a:pPr marL="0" indent="0">
              <a:buNone/>
            </a:pPr>
            <a:r>
              <a:rPr lang="en-NZ" dirty="0" smtClean="0"/>
              <a:t>B2C </a:t>
            </a:r>
            <a:r>
              <a:rPr lang="en-NZ" dirty="0"/>
              <a:t>(Arline)</a:t>
            </a:r>
            <a:endParaRPr lang="en-GB" dirty="0"/>
          </a:p>
          <a:p>
            <a:pPr lvl="0"/>
            <a:r>
              <a:rPr lang="en-NZ" dirty="0"/>
              <a:t>Looking at destinations, exploring holiday options and looking at the suitability for different types of travel</a:t>
            </a:r>
            <a:endParaRPr lang="en-GB" dirty="0"/>
          </a:p>
          <a:p>
            <a:pPr lvl="0"/>
            <a:r>
              <a:rPr lang="en-NZ" dirty="0"/>
              <a:t>Understand when flights are available</a:t>
            </a:r>
            <a:endParaRPr lang="en-GB" dirty="0"/>
          </a:p>
          <a:p>
            <a:pPr lvl="0"/>
            <a:r>
              <a:rPr lang="en-NZ" dirty="0"/>
              <a:t>The process of using the points to book flights</a:t>
            </a:r>
            <a:endParaRPr lang="en-GB" dirty="0"/>
          </a:p>
        </p:txBody>
      </p:sp>
      <p:pic>
        <p:nvPicPr>
          <p:cNvPr id="4"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8461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NZ" dirty="0"/>
              <a:t>Create user </a:t>
            </a:r>
            <a:r>
              <a:rPr lang="en-NZ" dirty="0" smtClean="0"/>
              <a:t>journey</a:t>
            </a:r>
            <a:endParaRPr lang="en-GB" dirty="0"/>
          </a:p>
        </p:txBody>
      </p:sp>
      <p:sp>
        <p:nvSpPr>
          <p:cNvPr id="3" name="Content Placeholder 2"/>
          <p:cNvSpPr>
            <a:spLocks noGrp="1"/>
          </p:cNvSpPr>
          <p:nvPr>
            <p:ph idx="1"/>
          </p:nvPr>
        </p:nvSpPr>
        <p:spPr/>
        <p:txBody>
          <a:bodyPr>
            <a:normAutofit/>
          </a:bodyPr>
          <a:lstStyle/>
          <a:p>
            <a:pPr marL="0" indent="0">
              <a:buNone/>
            </a:pPr>
            <a:r>
              <a:rPr lang="en-US" dirty="0" smtClean="0"/>
              <a:t>Case study</a:t>
            </a:r>
          </a:p>
          <a:p>
            <a:pPr marL="0" indent="0">
              <a:buNone/>
            </a:pPr>
            <a:endParaRPr lang="en-US" dirty="0"/>
          </a:p>
          <a:p>
            <a:pPr marL="0" indent="0">
              <a:buNone/>
            </a:pPr>
            <a:r>
              <a:rPr lang="en-US" dirty="0" smtClean="0"/>
              <a:t>Yelp</a:t>
            </a:r>
          </a:p>
          <a:p>
            <a:pPr marL="0" indent="0">
              <a:buNone/>
            </a:pPr>
            <a:r>
              <a:rPr lang="en-US" dirty="0" err="1" smtClean="0"/>
              <a:t>AirNZ</a:t>
            </a:r>
            <a:endParaRPr lang="en-US" dirty="0" smtClean="0"/>
          </a:p>
          <a:p>
            <a:pPr marL="0" indent="0">
              <a:buNone/>
            </a:pPr>
            <a:r>
              <a:rPr lang="en-US" sz="1100" dirty="0">
                <a:hlinkClick r:id="rId2"/>
              </a:rPr>
              <a:t>https://</a:t>
            </a:r>
            <a:r>
              <a:rPr lang="en-US" sz="1100" dirty="0" smtClean="0">
                <a:hlinkClick r:id="rId2"/>
              </a:rPr>
              <a:t>www.youtube.com/watch?v=kqwhVtGdjDI&amp;list=LLlzEFgEHapCQiNfS05UoyRw&amp;index=22</a:t>
            </a:r>
            <a:endParaRPr lang="en-US" sz="1100" dirty="0" smtClean="0"/>
          </a:p>
          <a:p>
            <a:pPr marL="0" indent="0">
              <a:buNone/>
            </a:pPr>
            <a:r>
              <a:rPr lang="en-US" dirty="0" smtClean="0"/>
              <a:t>Booking.com</a:t>
            </a:r>
          </a:p>
          <a:p>
            <a:pPr marL="0" indent="0">
              <a:buNone/>
            </a:pPr>
            <a:r>
              <a:rPr lang="en-US" sz="1100" dirty="0">
                <a:hlinkClick r:id="rId3"/>
              </a:rPr>
              <a:t>https://</a:t>
            </a:r>
            <a:r>
              <a:rPr lang="en-US" sz="1100" dirty="0" smtClean="0">
                <a:hlinkClick r:id="rId3"/>
              </a:rPr>
              <a:t>www.youtube.com/watch?v=eDeCWwvTvb8&amp;list=LLlzEFgEHapCQiNfS05UoyRw&amp;index=23</a:t>
            </a:r>
            <a:endParaRPr lang="en-US" sz="1100" dirty="0" smtClean="0"/>
          </a:p>
          <a:p>
            <a:pPr marL="0" indent="0">
              <a:buNone/>
            </a:pPr>
            <a:r>
              <a:rPr lang="en-US" dirty="0" smtClean="0"/>
              <a:t>ANZ</a:t>
            </a:r>
            <a:endParaRPr lang="en-US" dirty="0" smtClean="0"/>
          </a:p>
        </p:txBody>
      </p:sp>
      <p:pic>
        <p:nvPicPr>
          <p:cNvPr id="4" name="Picture 2" descr="https://pbs.twimg.com/profile_images/489969012692877317/a5YxP51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990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GB" dirty="0"/>
          </a:p>
        </p:txBody>
      </p:sp>
      <p:sp>
        <p:nvSpPr>
          <p:cNvPr id="3" name="Content Placeholder 2"/>
          <p:cNvSpPr>
            <a:spLocks noGrp="1"/>
          </p:cNvSpPr>
          <p:nvPr>
            <p:ph idx="1"/>
          </p:nvPr>
        </p:nvSpPr>
        <p:spPr/>
        <p:txBody>
          <a:bodyPr/>
          <a:lstStyle/>
          <a:p>
            <a:r>
              <a:rPr lang="en-US" dirty="0" smtClean="0"/>
              <a:t>QR Code</a:t>
            </a:r>
          </a:p>
          <a:p>
            <a:endParaRPr lang="en-US" dirty="0"/>
          </a:p>
          <a:p>
            <a:r>
              <a:rPr lang="en-US" dirty="0" smtClean="0"/>
              <a:t>Quick Response codes allow you to scan a square code using your mobile device, which can then trigger some </a:t>
            </a:r>
            <a:r>
              <a:rPr lang="en-US" dirty="0" err="1" smtClean="0"/>
              <a:t>behaviours</a:t>
            </a:r>
            <a:r>
              <a:rPr lang="en-US" dirty="0" smtClean="0"/>
              <a:t> within your mobile.</a:t>
            </a:r>
            <a:endParaRPr lang="en-GB" dirty="0"/>
          </a:p>
        </p:txBody>
      </p:sp>
      <p:pic>
        <p:nvPicPr>
          <p:cNvPr id="4" name="Picture 2" descr="https://pbs.twimg.com/profile_images/489969012692877317/a5YxP51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375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200" dirty="0" smtClean="0">
                <a:latin typeface="Arial Black" panose="020B0A04020102020204" pitchFamily="34" charset="0"/>
              </a:rPr>
              <a:t>QR code-product traceability</a:t>
            </a:r>
            <a:endParaRPr kumimoji="1" lang="zh-CN" altLang="en-US" sz="3200" dirty="0">
              <a:latin typeface="Arial Black" panose="020B0A04020102020204" pitchFamily="34" charset="0"/>
            </a:endParaRPr>
          </a:p>
        </p:txBody>
      </p:sp>
      <p:pic>
        <p:nvPicPr>
          <p:cNvPr id="4" name="内容占位符 3"/>
          <p:cNvPicPr>
            <a:picLocks noGrp="1" noChangeAspect="1"/>
          </p:cNvPicPr>
          <p:nvPr>
            <p:ph idx="1"/>
          </p:nvPr>
        </p:nvPicPr>
        <p:blipFill>
          <a:blip r:embed="rId2"/>
          <a:srcRect t="13184" b="13184"/>
          <a:stretch>
            <a:fillRect/>
          </a:stretch>
        </p:blipFill>
        <p:spPr/>
      </p:pic>
      <p:pic>
        <p:nvPicPr>
          <p:cNvPr id="5" name="Picture 2" descr="https://pbs.twimg.com/profile_images/489969012692877317/a5YxP51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4507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2400" dirty="0" smtClean="0">
                <a:latin typeface="Arial Black" panose="020B0A04020102020204" pitchFamily="34" charset="0"/>
              </a:rPr>
              <a:t>QR code-Getting detailed </a:t>
            </a:r>
            <a:r>
              <a:rPr kumimoji="1" lang="en-US" altLang="zh-CN" sz="2400" dirty="0" smtClean="0">
                <a:latin typeface="Arial Black" panose="020B0A04020102020204" pitchFamily="34" charset="0"/>
              </a:rPr>
              <a:t>information</a:t>
            </a:r>
            <a:endParaRPr kumimoji="1" lang="zh-CN" altLang="en-US" sz="2400" dirty="0">
              <a:latin typeface="Arial Black" panose="020B0A04020102020204" pitchFamily="34" charset="0"/>
            </a:endParaRPr>
          </a:p>
        </p:txBody>
      </p:sp>
      <p:pic>
        <p:nvPicPr>
          <p:cNvPr id="5" name="图片 4"/>
          <p:cNvPicPr>
            <a:picLocks noChangeAspect="1"/>
          </p:cNvPicPr>
          <p:nvPr/>
        </p:nvPicPr>
        <p:blipFill>
          <a:blip r:embed="rId2"/>
          <a:stretch>
            <a:fillRect/>
          </a:stretch>
        </p:blipFill>
        <p:spPr>
          <a:xfrm>
            <a:off x="1524000" y="1447800"/>
            <a:ext cx="5410200" cy="5192923"/>
          </a:xfrm>
          <a:prstGeom prst="rect">
            <a:avLst/>
          </a:prstGeom>
        </p:spPr>
      </p:pic>
      <p:sp>
        <p:nvSpPr>
          <p:cNvPr id="7" name="内容占位符 6"/>
          <p:cNvSpPr>
            <a:spLocks noGrp="1"/>
          </p:cNvSpPr>
          <p:nvPr>
            <p:ph idx="1"/>
          </p:nvPr>
        </p:nvSpPr>
        <p:spPr/>
        <p:txBody>
          <a:bodyPr/>
          <a:lstStyle/>
          <a:p>
            <a:endParaRPr kumimoji="1" lang="zh-CN" altLang="en-US"/>
          </a:p>
        </p:txBody>
      </p:sp>
      <p:pic>
        <p:nvPicPr>
          <p:cNvPr id="6" name="Picture 2" descr="https://pbs.twimg.com/profile_images/489969012692877317/a5YxP51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7734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dirty="0" smtClean="0">
                <a:latin typeface="Arial Black" panose="020B0A04020102020204" pitchFamily="34" charset="0"/>
              </a:rPr>
              <a:t>QR code-promotion</a:t>
            </a:r>
            <a:endParaRPr kumimoji="1" lang="zh-CN" altLang="en-US" dirty="0">
              <a:latin typeface="Arial Black" panose="020B0A04020102020204" pitchFamily="34" charset="0"/>
            </a:endParaRPr>
          </a:p>
        </p:txBody>
      </p:sp>
      <p:pic>
        <p:nvPicPr>
          <p:cNvPr id="3" name="图片 2"/>
          <p:cNvPicPr>
            <a:picLocks noChangeAspect="1"/>
          </p:cNvPicPr>
          <p:nvPr/>
        </p:nvPicPr>
        <p:blipFill>
          <a:blip r:embed="rId2"/>
          <a:stretch>
            <a:fillRect/>
          </a:stretch>
        </p:blipFill>
        <p:spPr>
          <a:xfrm>
            <a:off x="2362200" y="1790700"/>
            <a:ext cx="4406900" cy="3263900"/>
          </a:xfrm>
          <a:prstGeom prst="rect">
            <a:avLst/>
          </a:prstGeom>
        </p:spPr>
      </p:pic>
      <p:sp>
        <p:nvSpPr>
          <p:cNvPr id="4" name="内容占位符 3"/>
          <p:cNvSpPr>
            <a:spLocks noGrp="1"/>
          </p:cNvSpPr>
          <p:nvPr>
            <p:ph idx="1"/>
          </p:nvPr>
        </p:nvSpPr>
        <p:spPr/>
        <p:txBody>
          <a:bodyPr/>
          <a:lstStyle/>
          <a:p>
            <a:endParaRPr kumimoji="1" lang="zh-CN" altLang="en-US"/>
          </a:p>
        </p:txBody>
      </p:sp>
      <p:pic>
        <p:nvPicPr>
          <p:cNvPr id="5" name="Picture 2" descr="https://pbs.twimg.com/profile_images/489969012692877317/a5YxP51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01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31166" r="32927"/>
          <a:stretch/>
        </p:blipFill>
        <p:spPr>
          <a:xfrm>
            <a:off x="6900420" y="3608657"/>
            <a:ext cx="2243579" cy="3280410"/>
          </a:xfrm>
          <a:prstGeom prst="rect">
            <a:avLst/>
          </a:prstGeom>
        </p:spPr>
      </p:pic>
      <p:sp>
        <p:nvSpPr>
          <p:cNvPr id="2" name="Title 1"/>
          <p:cNvSpPr>
            <a:spLocks noGrp="1"/>
          </p:cNvSpPr>
          <p:nvPr>
            <p:ph type="title"/>
          </p:nvPr>
        </p:nvSpPr>
        <p:spPr>
          <a:xfrm>
            <a:off x="2286000" y="-76200"/>
            <a:ext cx="6858000" cy="1066800"/>
          </a:xfrm>
          <a:solidFill>
            <a:schemeClr val="accent1">
              <a:lumMod val="50000"/>
            </a:schemeClr>
          </a:solidFill>
          <a:ln>
            <a:solidFill>
              <a:schemeClr val="accent1"/>
            </a:solidFill>
          </a:ln>
        </p:spPr>
        <p:txBody>
          <a:bodyPr/>
          <a:lstStyle/>
          <a:p>
            <a:r>
              <a:rPr lang="en-GB" dirty="0" smtClean="0">
                <a:solidFill>
                  <a:schemeClr val="bg1"/>
                </a:solidFill>
                <a:latin typeface="Arial Black" panose="020B0A04020102020204" pitchFamily="34" charset="0"/>
              </a:rPr>
              <a:t>NZ mobile users</a:t>
            </a:r>
            <a:endParaRPr lang="en-GB" dirty="0">
              <a:solidFill>
                <a:schemeClr val="bg1"/>
              </a:solidFill>
              <a:latin typeface="Arial Black" panose="020B0A04020102020204" pitchFamily="34" charset="0"/>
            </a:endParaRPr>
          </a:p>
        </p:txBody>
      </p:sp>
      <p:sp>
        <p:nvSpPr>
          <p:cNvPr id="3" name="Content Placeholder 2"/>
          <p:cNvSpPr>
            <a:spLocks noGrp="1"/>
          </p:cNvSpPr>
          <p:nvPr>
            <p:ph idx="1"/>
          </p:nvPr>
        </p:nvSpPr>
        <p:spPr>
          <a:xfrm>
            <a:off x="381000" y="2057400"/>
            <a:ext cx="7162800" cy="2846657"/>
          </a:xfrm>
        </p:spPr>
        <p:txBody>
          <a:bodyPr>
            <a:normAutofit fontScale="92500" lnSpcReduction="10000"/>
          </a:bodyPr>
          <a:lstStyle/>
          <a:p>
            <a:r>
              <a:rPr lang="en-US" dirty="0" smtClean="0"/>
              <a:t>70</a:t>
            </a:r>
            <a:r>
              <a:rPr lang="en-US" dirty="0"/>
              <a:t>% of New Zealanders </a:t>
            </a:r>
            <a:r>
              <a:rPr lang="en-US" dirty="0" smtClean="0"/>
              <a:t>own a </a:t>
            </a:r>
            <a:r>
              <a:rPr lang="en-US" dirty="0"/>
              <a:t>mobile connected </a:t>
            </a:r>
            <a:r>
              <a:rPr lang="en-US" dirty="0" smtClean="0"/>
              <a:t>device</a:t>
            </a:r>
            <a:r>
              <a:rPr lang="en-US" dirty="0" smtClean="0"/>
              <a:t>.</a:t>
            </a:r>
          </a:p>
          <a:p>
            <a:endParaRPr lang="en-US" dirty="0" smtClean="0"/>
          </a:p>
          <a:p>
            <a:r>
              <a:rPr lang="en-US" dirty="0"/>
              <a:t>In an average week, 3.1 million New Zealanders aged </a:t>
            </a:r>
            <a:r>
              <a:rPr lang="en-US" dirty="0" smtClean="0"/>
              <a:t>+15 spend </a:t>
            </a:r>
            <a:r>
              <a:rPr lang="en-US" dirty="0"/>
              <a:t>14 hours online. </a:t>
            </a:r>
          </a:p>
          <a:p>
            <a:endParaRPr lang="en-US" dirty="0"/>
          </a:p>
          <a:p>
            <a:endParaRPr lang="en-GB" dirty="0"/>
          </a:p>
        </p:txBody>
      </p:sp>
      <p:pic>
        <p:nvPicPr>
          <p:cNvPr id="5" name="Picture 2" descr="https://pbs.twimg.com/profile_images/489969012692877317/a5YxP51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1744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dirty="0" smtClean="0">
                <a:latin typeface="Arial Black" panose="020B0A04020102020204" pitchFamily="34" charset="0"/>
              </a:rPr>
              <a:t>QR code-ticket</a:t>
            </a:r>
            <a:endParaRPr kumimoji="1" lang="zh-CN" altLang="en-US" dirty="0">
              <a:latin typeface="Arial Black" panose="020B0A04020102020204" pitchFamily="34" charset="0"/>
            </a:endParaRPr>
          </a:p>
        </p:txBody>
      </p:sp>
      <p:pic>
        <p:nvPicPr>
          <p:cNvPr id="4" name="图片 3"/>
          <p:cNvPicPr>
            <a:picLocks noChangeAspect="1"/>
          </p:cNvPicPr>
          <p:nvPr/>
        </p:nvPicPr>
        <p:blipFill>
          <a:blip r:embed="rId2"/>
          <a:stretch>
            <a:fillRect/>
          </a:stretch>
        </p:blipFill>
        <p:spPr>
          <a:xfrm>
            <a:off x="1866900" y="1308100"/>
            <a:ext cx="5397500" cy="4241800"/>
          </a:xfrm>
          <a:prstGeom prst="rect">
            <a:avLst/>
          </a:prstGeom>
        </p:spPr>
      </p:pic>
      <p:sp>
        <p:nvSpPr>
          <p:cNvPr id="5" name="内容占位符 4"/>
          <p:cNvSpPr>
            <a:spLocks noGrp="1"/>
          </p:cNvSpPr>
          <p:nvPr>
            <p:ph idx="1"/>
          </p:nvPr>
        </p:nvSpPr>
        <p:spPr/>
        <p:txBody>
          <a:bodyPr/>
          <a:lstStyle/>
          <a:p>
            <a:endParaRPr kumimoji="1" lang="zh-CN" altLang="en-US"/>
          </a:p>
        </p:txBody>
      </p:sp>
      <p:pic>
        <p:nvPicPr>
          <p:cNvPr id="6" name="Picture 2" descr="https://pbs.twimg.com/profile_images/489969012692877317/a5YxP51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2439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4000" dirty="0" smtClean="0">
                <a:latin typeface="Arial Black" panose="020B0A04020102020204" pitchFamily="34" charset="0"/>
              </a:rPr>
              <a:t>QR code-transaction</a:t>
            </a:r>
            <a:endParaRPr kumimoji="1" lang="zh-CN" altLang="en-US" sz="4000" dirty="0">
              <a:latin typeface="Arial Black" panose="020B0A04020102020204" pitchFamily="34" charset="0"/>
            </a:endParaRPr>
          </a:p>
        </p:txBody>
      </p:sp>
      <p:pic>
        <p:nvPicPr>
          <p:cNvPr id="6" name="内容占位符 5"/>
          <p:cNvPicPr>
            <a:picLocks noGrp="1" noChangeAspect="1"/>
          </p:cNvPicPr>
          <p:nvPr>
            <p:ph idx="1"/>
          </p:nvPr>
        </p:nvPicPr>
        <p:blipFill>
          <a:blip r:embed="rId2"/>
          <a:srcRect t="6960" b="6960"/>
          <a:stretch>
            <a:fillRect/>
          </a:stretch>
        </p:blipFill>
        <p:spPr/>
      </p:pic>
      <p:pic>
        <p:nvPicPr>
          <p:cNvPr id="4" name="Picture 2" descr="https://pbs.twimg.com/profile_images/489969012692877317/a5YxP51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0355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GB" dirty="0"/>
          </a:p>
        </p:txBody>
      </p:sp>
      <p:sp>
        <p:nvSpPr>
          <p:cNvPr id="3" name="Content Placeholder 2"/>
          <p:cNvSpPr>
            <a:spLocks noGrp="1"/>
          </p:cNvSpPr>
          <p:nvPr>
            <p:ph idx="1"/>
          </p:nvPr>
        </p:nvSpPr>
        <p:spPr>
          <a:xfrm>
            <a:off x="457200" y="1600201"/>
            <a:ext cx="7620000" cy="3276600"/>
          </a:xfrm>
        </p:spPr>
        <p:txBody>
          <a:bodyPr>
            <a:normAutofit fontScale="62500" lnSpcReduction="20000"/>
          </a:bodyPr>
          <a:lstStyle/>
          <a:p>
            <a:r>
              <a:rPr lang="en-US" dirty="0" smtClean="0"/>
              <a:t>Coupon</a:t>
            </a:r>
          </a:p>
          <a:p>
            <a:pPr marL="0" indent="0">
              <a:buNone/>
            </a:pPr>
            <a:r>
              <a:rPr lang="en-US" altLang="zh-CN" dirty="0"/>
              <a:t>A mobile coupon is an electronic ticket solicited and or delivered to a mobile phone that can be exchanged for financial discount or rebate when purchasing product or service. </a:t>
            </a:r>
            <a:endParaRPr lang="en-US" altLang="zh-CN" dirty="0" smtClean="0"/>
          </a:p>
          <a:p>
            <a:pPr marL="0" indent="0">
              <a:buNone/>
            </a:pPr>
            <a:r>
              <a:rPr lang="en-US" altLang="zh-CN" dirty="0"/>
              <a:t>A mobile app coupon can be either a regular coupon for redemption (discount value or discount percentage) used at checkout distributed by the app-makers or unique, personal sharing codes owned by each user to recruit new users with referral benefits (e.g. Airbnb, Uber). The latter form requires personal sharing on behalf of users to their personal networks</a:t>
            </a:r>
            <a:r>
              <a:rPr lang="en-US" altLang="zh-CN" dirty="0" smtClean="0"/>
              <a:t>.</a:t>
            </a:r>
          </a:p>
          <a:p>
            <a:pPr marL="0" indent="0">
              <a:buNone/>
            </a:pPr>
            <a:endParaRPr lang="en-US" u="sng" dirty="0"/>
          </a:p>
          <a:p>
            <a:pPr marL="0" indent="0">
              <a:buNone/>
            </a:pPr>
            <a:r>
              <a:rPr lang="en-GB" sz="1800" dirty="0">
                <a:hlinkClick r:id="rId2"/>
              </a:rPr>
              <a:t>https://</a:t>
            </a:r>
            <a:r>
              <a:rPr lang="en-GB" sz="1800" dirty="0" smtClean="0">
                <a:hlinkClick r:id="rId2"/>
              </a:rPr>
              <a:t>www.youtube.com/watch?v=W3IRokf20HY&amp;list=LLlzEFgEHapCQiNfS05UoyRw&amp;index=21</a:t>
            </a:r>
            <a:endParaRPr lang="en-GB" sz="1800" dirty="0" smtClean="0"/>
          </a:p>
          <a:p>
            <a:pPr marL="0" indent="0">
              <a:buNone/>
            </a:pPr>
            <a:endParaRPr lang="en-GB" dirty="0"/>
          </a:p>
        </p:txBody>
      </p:sp>
      <p:pic>
        <p:nvPicPr>
          <p:cNvPr id="5" name="Picture 2" descr="https://pbs.twimg.com/profile_images/489969012692877317/a5YxP51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08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GB" dirty="0"/>
          </a:p>
        </p:txBody>
      </p:sp>
      <p:sp>
        <p:nvSpPr>
          <p:cNvPr id="3" name="Content Placeholder 2"/>
          <p:cNvSpPr>
            <a:spLocks noGrp="1"/>
          </p:cNvSpPr>
          <p:nvPr>
            <p:ph idx="1"/>
          </p:nvPr>
        </p:nvSpPr>
        <p:spPr/>
        <p:txBody>
          <a:bodyPr/>
          <a:lstStyle/>
          <a:p>
            <a:r>
              <a:rPr lang="en-US" dirty="0" smtClean="0"/>
              <a:t>Mobile payment and cashier-less smart </a:t>
            </a:r>
            <a:r>
              <a:rPr lang="en-US" dirty="0" smtClean="0"/>
              <a:t>store</a:t>
            </a:r>
          </a:p>
          <a:p>
            <a:r>
              <a:rPr lang="en-GB" sz="1000" dirty="0">
                <a:hlinkClick r:id="rId2"/>
              </a:rPr>
              <a:t>https://</a:t>
            </a:r>
            <a:r>
              <a:rPr lang="en-GB" sz="1000" dirty="0" smtClean="0">
                <a:hlinkClick r:id="rId2"/>
              </a:rPr>
              <a:t>www.youtube.com/watch?v=NrmMk1Myrxc&amp;index=19&amp;list=LLlzEFgEHapCQiNfS05UoyRw</a:t>
            </a:r>
            <a:endParaRPr lang="en-GB" sz="1000" dirty="0" smtClean="0"/>
          </a:p>
          <a:p>
            <a:r>
              <a:rPr lang="en-GB" sz="1000" dirty="0">
                <a:hlinkClick r:id="rId3"/>
              </a:rPr>
              <a:t>https://</a:t>
            </a:r>
            <a:r>
              <a:rPr lang="en-GB" sz="1000" dirty="0" smtClean="0">
                <a:hlinkClick r:id="rId3"/>
              </a:rPr>
              <a:t>www.youtube.com/watch?v=yQ0xEEFiWWQ</a:t>
            </a:r>
            <a:endParaRPr lang="en-GB" sz="1000" dirty="0" smtClean="0"/>
          </a:p>
          <a:p>
            <a:endParaRPr lang="en-GB" dirty="0"/>
          </a:p>
        </p:txBody>
      </p:sp>
      <p:pic>
        <p:nvPicPr>
          <p:cNvPr id="4" name="Picture 2" descr="https://pbs.twimg.com/profile_images/489969012692877317/a5YxP51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6688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design principle</a:t>
            </a:r>
            <a:endParaRPr lang="en-GB" dirty="0"/>
          </a:p>
        </p:txBody>
      </p:sp>
      <p:sp>
        <p:nvSpPr>
          <p:cNvPr id="3" name="Content Placeholder 2"/>
          <p:cNvSpPr>
            <a:spLocks noGrp="1"/>
          </p:cNvSpPr>
          <p:nvPr>
            <p:ph idx="1"/>
          </p:nvPr>
        </p:nvSpPr>
        <p:spPr/>
        <p:txBody>
          <a:bodyPr/>
          <a:lstStyle/>
          <a:p>
            <a:pPr lvl="0"/>
            <a:r>
              <a:rPr lang="en-NZ" dirty="0"/>
              <a:t>Prioritization of content</a:t>
            </a:r>
            <a:endParaRPr lang="en-GB" dirty="0"/>
          </a:p>
          <a:p>
            <a:pPr lvl="0"/>
            <a:r>
              <a:rPr lang="en-NZ" dirty="0"/>
              <a:t>Horizontal vs vertical layout</a:t>
            </a:r>
            <a:endParaRPr lang="en-GB" dirty="0"/>
          </a:p>
          <a:p>
            <a:pPr lvl="0"/>
            <a:r>
              <a:rPr lang="en-NZ" dirty="0"/>
              <a:t>Links and buttons</a:t>
            </a:r>
            <a:endParaRPr lang="en-GB" dirty="0"/>
          </a:p>
          <a:p>
            <a:pPr lvl="0"/>
            <a:r>
              <a:rPr lang="en-NZ" dirty="0"/>
              <a:t>Screen size graphics</a:t>
            </a:r>
            <a:endParaRPr lang="en-GB" dirty="0"/>
          </a:p>
          <a:p>
            <a:pPr lvl="0"/>
            <a:r>
              <a:rPr lang="en-NZ" dirty="0"/>
              <a:t>Reduced hierarchy</a:t>
            </a:r>
            <a:endParaRPr lang="en-GB" dirty="0"/>
          </a:p>
          <a:p>
            <a:pPr lvl="0"/>
            <a:r>
              <a:rPr lang="en-NZ" dirty="0"/>
              <a:t>Phone integration</a:t>
            </a:r>
            <a:endParaRPr lang="en-GB" dirty="0"/>
          </a:p>
          <a:p>
            <a:endParaRPr lang="en-GB" dirty="0"/>
          </a:p>
        </p:txBody>
      </p:sp>
      <p:pic>
        <p:nvPicPr>
          <p:cNvPr id="4"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6688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GB" dirty="0"/>
          </a:p>
        </p:txBody>
      </p:sp>
      <p:sp>
        <p:nvSpPr>
          <p:cNvPr id="3" name="Content Placeholder 2"/>
          <p:cNvSpPr>
            <a:spLocks noGrp="1"/>
          </p:cNvSpPr>
          <p:nvPr>
            <p:ph idx="1"/>
          </p:nvPr>
        </p:nvSpPr>
        <p:spPr/>
        <p:txBody>
          <a:bodyPr/>
          <a:lstStyle/>
          <a:p>
            <a:pPr lvl="0"/>
            <a:r>
              <a:rPr lang="en-US" dirty="0" smtClean="0"/>
              <a:t>8~10 students in a group</a:t>
            </a:r>
          </a:p>
          <a:p>
            <a:pPr lvl="0"/>
            <a:r>
              <a:rPr lang="en-US" dirty="0" smtClean="0"/>
              <a:t>8 </a:t>
            </a:r>
            <a:r>
              <a:rPr lang="en-US" dirty="0" smtClean="0"/>
              <a:t>minutes discussion</a:t>
            </a:r>
          </a:p>
          <a:p>
            <a:pPr lvl="0"/>
            <a:r>
              <a:rPr lang="en-US" dirty="0" smtClean="0"/>
              <a:t>2~3 </a:t>
            </a:r>
            <a:r>
              <a:rPr lang="en-US" dirty="0" smtClean="0"/>
              <a:t>minute presentation</a:t>
            </a:r>
            <a:endParaRPr lang="en-GB" dirty="0"/>
          </a:p>
          <a:p>
            <a:endParaRPr lang="en-GB" dirty="0"/>
          </a:p>
        </p:txBody>
      </p:sp>
      <p:pic>
        <p:nvPicPr>
          <p:cNvPr id="4"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078287"/>
            <a:ext cx="2590800" cy="277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211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419872" y="0"/>
            <a:ext cx="5724128" cy="908720"/>
          </a:xfrm>
          <a:prstGeom prst="rect">
            <a:avLst/>
          </a:prstGeom>
          <a:solidFill>
            <a:schemeClr val="accent1">
              <a:lumMod val="7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3600" b="1" dirty="0" smtClean="0">
                <a:solidFill>
                  <a:schemeClr val="bg1"/>
                </a:solidFill>
                <a:effectLst>
                  <a:outerShdw blurRad="38100" dist="38100" dir="2700000" algn="tl">
                    <a:srgbClr val="000000">
                      <a:alpha val="43137"/>
                    </a:srgbClr>
                  </a:outerShdw>
                </a:effectLst>
                <a:latin typeface="Arial Black" panose="020B0A04020102020204" pitchFamily="34" charset="0"/>
                <a:cs typeface="Vijaya" panose="020B0604020202020204" pitchFamily="34" charset="0"/>
              </a:rPr>
              <a:t>Pork Pie</a:t>
            </a:r>
            <a:endParaRPr lang="en-NZ" sz="3600" b="1" dirty="0">
              <a:effectLst>
                <a:outerShdw blurRad="38100" dist="38100" dir="2700000" algn="tl">
                  <a:srgbClr val="000000">
                    <a:alpha val="43137"/>
                  </a:srgbClr>
                </a:outerShdw>
              </a:effectLst>
              <a:latin typeface="Arial Black" panose="020B0A04020102020204" pitchFamily="34" charset="0"/>
            </a:endParaRPr>
          </a:p>
        </p:txBody>
      </p:sp>
      <p:pic>
        <p:nvPicPr>
          <p:cNvPr id="22" name="Picture 21" descr="Pork pie on plate.jpg"/>
          <p:cNvPicPr/>
          <p:nvPr/>
        </p:nvPicPr>
        <p:blipFill rotWithShape="1">
          <a:blip r:embed="rId3" cstate="print">
            <a:extLst>
              <a:ext uri="{28A0092B-C50C-407E-A947-70E740481C1C}">
                <a14:useLocalDpi xmlns:a14="http://schemas.microsoft.com/office/drawing/2010/main" val="0"/>
              </a:ext>
            </a:extLst>
          </a:blip>
          <a:srcRect l="25435" t="21913" r="26132" b="17569"/>
          <a:stretch/>
        </p:blipFill>
        <p:spPr bwMode="auto">
          <a:xfrm>
            <a:off x="366394" y="2549096"/>
            <a:ext cx="2224405" cy="1905000"/>
          </a:xfrm>
          <a:prstGeom prst="rect">
            <a:avLst/>
          </a:prstGeom>
          <a:noFill/>
          <a:ln>
            <a:noFill/>
          </a:ln>
          <a:extLst>
            <a:ext uri="{53640926-AAD7-44D8-BBD7-CCE9431645EC}">
              <a14:shadowObscured xmlns:a14="http://schemas.microsoft.com/office/drawing/2010/main"/>
            </a:ext>
          </a:extLst>
        </p:spPr>
      </p:pic>
      <p:pic>
        <p:nvPicPr>
          <p:cNvPr id="23" name="Picture 22" descr="https://upload.wikimedia.org/wikipedia/commons/thumb/7/7e/Pork_pie.jpg/170px-Pork_pie.jpg"/>
          <p:cNvPicPr/>
          <p:nvPr/>
        </p:nvPicPr>
        <p:blipFill rotWithShape="1">
          <a:blip r:embed="rId4">
            <a:extLst>
              <a:ext uri="{28A0092B-C50C-407E-A947-70E740481C1C}">
                <a14:useLocalDpi xmlns:a14="http://schemas.microsoft.com/office/drawing/2010/main" val="0"/>
              </a:ext>
            </a:extLst>
          </a:blip>
          <a:srcRect l="7692" t="20514" r="9049" b="9156"/>
          <a:stretch/>
        </p:blipFill>
        <p:spPr bwMode="auto">
          <a:xfrm>
            <a:off x="3660747" y="2549096"/>
            <a:ext cx="1905000" cy="1828800"/>
          </a:xfrm>
          <a:prstGeom prst="rect">
            <a:avLst/>
          </a:prstGeom>
          <a:noFill/>
          <a:ln>
            <a:noFill/>
          </a:ln>
          <a:extLst>
            <a:ext uri="{53640926-AAD7-44D8-BBD7-CCE9431645EC}">
              <a14:shadowObscured xmlns:a14="http://schemas.microsoft.com/office/drawing/2010/main"/>
            </a:ext>
          </a:extLst>
        </p:spPr>
      </p:pic>
      <p:pic>
        <p:nvPicPr>
          <p:cNvPr id="24" name="Picture 23" descr="Image result for pork pie eg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2527472"/>
            <a:ext cx="2057400" cy="1850424"/>
          </a:xfrm>
          <a:prstGeom prst="rect">
            <a:avLst/>
          </a:prstGeom>
          <a:noFill/>
          <a:ln>
            <a:noFill/>
          </a:ln>
        </p:spPr>
      </p:pic>
      <p:sp>
        <p:nvSpPr>
          <p:cNvPr id="25" name="Rectangle 24"/>
          <p:cNvSpPr/>
          <p:nvPr/>
        </p:nvSpPr>
        <p:spPr>
          <a:xfrm>
            <a:off x="152400" y="1787096"/>
            <a:ext cx="2952283" cy="307777"/>
          </a:xfrm>
          <a:prstGeom prst="rect">
            <a:avLst/>
          </a:prstGeom>
          <a:noFill/>
        </p:spPr>
        <p:txBody>
          <a:bodyPr wrap="none" lIns="91440" tIns="45720" rIns="91440" bIns="45720">
            <a:spAutoFit/>
          </a:bodyPr>
          <a:lstStyle/>
          <a:p>
            <a:pPr algn="ctr"/>
            <a:r>
              <a:rPr lang="en-US" sz="1400" dirty="0" smtClean="0">
                <a:latin typeface="Arial Black" panose="020B0A04020102020204" pitchFamily="34" charset="0"/>
                <a:cs typeface="Arial" panose="020B0604020202020204" pitchFamily="34" charset="0"/>
              </a:rPr>
              <a:t>Standard individual pork pie</a:t>
            </a:r>
            <a:endParaRPr lang="en-US" sz="1400" dirty="0">
              <a:latin typeface="Arial Black" panose="020B0A04020102020204" pitchFamily="34" charset="0"/>
              <a:cs typeface="Arial" panose="020B0604020202020204" pitchFamily="34" charset="0"/>
            </a:endParaRPr>
          </a:p>
        </p:txBody>
      </p:sp>
      <p:sp>
        <p:nvSpPr>
          <p:cNvPr id="26" name="Rectangle 25"/>
          <p:cNvSpPr/>
          <p:nvPr/>
        </p:nvSpPr>
        <p:spPr>
          <a:xfrm>
            <a:off x="3775682" y="1805631"/>
            <a:ext cx="1712200" cy="338554"/>
          </a:xfrm>
          <a:prstGeom prst="rect">
            <a:avLst/>
          </a:prstGeom>
          <a:noFill/>
        </p:spPr>
        <p:txBody>
          <a:bodyPr wrap="none" lIns="91440" tIns="45720" rIns="91440" bIns="45720">
            <a:spAutoFit/>
          </a:bodyPr>
          <a:lstStyle/>
          <a:p>
            <a:pPr algn="ctr"/>
            <a:r>
              <a:rPr lang="en-US" sz="1600" dirty="0">
                <a:latin typeface="Arial Black" panose="020B0A04020102020204" pitchFamily="34" charset="0"/>
                <a:cs typeface="Arial" panose="020B0604020202020204" pitchFamily="34" charset="0"/>
              </a:rPr>
              <a:t>P</a:t>
            </a:r>
            <a:r>
              <a:rPr lang="en-US" sz="1600" dirty="0" smtClean="0">
                <a:latin typeface="Arial Black" panose="020B0A04020102020204" pitchFamily="34" charset="0"/>
                <a:cs typeface="Arial" panose="020B0604020202020204" pitchFamily="34" charset="0"/>
              </a:rPr>
              <a:t>ork pie slice</a:t>
            </a:r>
            <a:endParaRPr lang="en-US" sz="1600" dirty="0">
              <a:latin typeface="Arial Black" panose="020B0A04020102020204" pitchFamily="34" charset="0"/>
              <a:cs typeface="Arial" panose="020B0604020202020204" pitchFamily="34" charset="0"/>
            </a:endParaRPr>
          </a:p>
        </p:txBody>
      </p:sp>
      <p:sp>
        <p:nvSpPr>
          <p:cNvPr id="27" name="Rectangle 26"/>
          <p:cNvSpPr/>
          <p:nvPr/>
        </p:nvSpPr>
        <p:spPr>
          <a:xfrm>
            <a:off x="6728193" y="1816617"/>
            <a:ext cx="1107996" cy="338554"/>
          </a:xfrm>
          <a:prstGeom prst="rect">
            <a:avLst/>
          </a:prstGeom>
          <a:noFill/>
        </p:spPr>
        <p:txBody>
          <a:bodyPr wrap="none" lIns="91440" tIns="45720" rIns="91440" bIns="45720">
            <a:spAutoFit/>
          </a:bodyPr>
          <a:lstStyle/>
          <a:p>
            <a:pPr algn="ctr"/>
            <a:r>
              <a:rPr lang="en-US" sz="1600" dirty="0" smtClean="0">
                <a:latin typeface="Arial Black" panose="020B0A04020102020204" pitchFamily="34" charset="0"/>
                <a:cs typeface="Arial" panose="020B0604020202020204" pitchFamily="34" charset="0"/>
              </a:rPr>
              <a:t>Gala pie</a:t>
            </a:r>
            <a:endParaRPr lang="en-US" sz="1600" dirty="0">
              <a:latin typeface="Arial Black" panose="020B0A04020102020204" pitchFamily="34" charset="0"/>
              <a:cs typeface="Arial" panose="020B0604020202020204" pitchFamily="34" charset="0"/>
            </a:endParaRPr>
          </a:p>
        </p:txBody>
      </p:sp>
      <p:sp>
        <p:nvSpPr>
          <p:cNvPr id="28" name="Content Placeholder 2"/>
          <p:cNvSpPr>
            <a:spLocks noGrp="1"/>
          </p:cNvSpPr>
          <p:nvPr>
            <p:ph idx="1"/>
          </p:nvPr>
        </p:nvSpPr>
        <p:spPr>
          <a:xfrm>
            <a:off x="399865" y="4449111"/>
            <a:ext cx="8229600" cy="1935163"/>
          </a:xfrm>
        </p:spPr>
        <p:txBody>
          <a:bodyPr>
            <a:noAutofit/>
          </a:bodyPr>
          <a:lstStyle/>
          <a:p>
            <a:pPr marL="0" indent="0">
              <a:buNone/>
            </a:pPr>
            <a:endParaRPr lang="en-NZ" sz="1600" dirty="0">
              <a:latin typeface="Arial Black" panose="020B0A04020102020204" pitchFamily="34" charset="0"/>
            </a:endParaRPr>
          </a:p>
          <a:p>
            <a:r>
              <a:rPr lang="en-NZ" sz="1600" dirty="0" smtClean="0">
                <a:latin typeface="Arial Black" panose="020B0A04020102020204" pitchFamily="34" charset="0"/>
              </a:rPr>
              <a:t>Robust</a:t>
            </a:r>
          </a:p>
          <a:p>
            <a:r>
              <a:rPr lang="en-NZ" sz="1600" dirty="0" smtClean="0">
                <a:latin typeface="Arial Black" panose="020B0A04020102020204" pitchFamily="34" charset="0"/>
              </a:rPr>
              <a:t>Not messy to carry around and eat</a:t>
            </a:r>
          </a:p>
          <a:p>
            <a:r>
              <a:rPr lang="en-NZ" sz="1600" dirty="0" smtClean="0">
                <a:latin typeface="Arial Black" panose="020B0A04020102020204" pitchFamily="34" charset="0"/>
              </a:rPr>
              <a:t>No need for reheating</a:t>
            </a:r>
          </a:p>
          <a:p>
            <a:endParaRPr lang="en-NZ" sz="1600" dirty="0" smtClean="0">
              <a:latin typeface="Arial Black" panose="020B0A04020102020204" pitchFamily="34" charset="0"/>
            </a:endParaRPr>
          </a:p>
          <a:p>
            <a:r>
              <a:rPr lang="en-NZ" sz="1600" dirty="0" smtClean="0">
                <a:latin typeface="Arial Black" panose="020B0A04020102020204" pitchFamily="34" charset="0"/>
              </a:rPr>
              <a:t>Amenable to mass manufacture</a:t>
            </a:r>
          </a:p>
          <a:p>
            <a:r>
              <a:rPr lang="en-NZ" sz="1600" dirty="0" smtClean="0">
                <a:latin typeface="Arial Black" panose="020B0A04020102020204" pitchFamily="34" charset="0"/>
              </a:rPr>
              <a:t>Stable in transit and display</a:t>
            </a:r>
            <a:endParaRPr lang="en-NZ" sz="1600" dirty="0">
              <a:latin typeface="Arial Black" panose="020B0A04020102020204" pitchFamily="34" charset="0"/>
            </a:endParaRPr>
          </a:p>
        </p:txBody>
      </p:sp>
    </p:spTree>
    <p:extLst>
      <p:ext uri="{BB962C8B-B14F-4D97-AF65-F5344CB8AC3E}">
        <p14:creationId xmlns:p14="http://schemas.microsoft.com/office/powerpoint/2010/main" val="1200294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5400" y="1447800"/>
            <a:ext cx="3733800" cy="2438400"/>
          </a:xfrm>
        </p:spPr>
        <p:txBody>
          <a:bodyPr>
            <a:normAutofit/>
          </a:bodyPr>
          <a:lstStyle/>
          <a:p>
            <a:pPr marL="0" indent="0">
              <a:buNone/>
            </a:pPr>
            <a:r>
              <a:rPr lang="en-US" sz="2000" i="1" dirty="0" smtClean="0"/>
              <a:t>Very useful </a:t>
            </a:r>
            <a:r>
              <a:rPr lang="en-US" sz="2000" i="1" dirty="0"/>
              <a:t>and a surprisingly compelling read. It articulates the theories and terminology of mobile marketing succinctly, with interesting graphs and case studies from around the world. </a:t>
            </a:r>
            <a:endParaRPr lang="en-GB" sz="2000" dirty="0"/>
          </a:p>
        </p:txBody>
      </p:sp>
      <p:pic>
        <p:nvPicPr>
          <p:cNvPr id="3074" name="Picture 2" descr="Image result for mobile marketing daniel rowles 2nd edi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126" y="487837"/>
            <a:ext cx="3962400" cy="59436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71800" y="5715000"/>
            <a:ext cx="6019800" cy="569387"/>
          </a:xfrm>
          <a:prstGeom prst="rect">
            <a:avLst/>
          </a:prstGeom>
        </p:spPr>
        <p:txBody>
          <a:bodyPr wrap="square">
            <a:spAutoFit/>
          </a:bodyPr>
          <a:lstStyle/>
          <a:p>
            <a:pPr algn="r">
              <a:spcBef>
                <a:spcPts val="600"/>
              </a:spcBef>
            </a:pPr>
            <a:r>
              <a:rPr lang="en-NZ" sz="1400" dirty="0" err="1">
                <a:latin typeface="Arial Black" panose="020B0A04020102020204" pitchFamily="34" charset="0"/>
                <a:cs typeface="Arial" panose="020B0604020202020204" pitchFamily="34" charset="0"/>
              </a:rPr>
              <a:t>Shijiao</a:t>
            </a:r>
            <a:r>
              <a:rPr lang="en-NZ" sz="1400" dirty="0">
                <a:latin typeface="Arial Black" panose="020B0A04020102020204" pitchFamily="34" charset="0"/>
                <a:cs typeface="Arial" panose="020B0604020202020204" pitchFamily="34" charset="0"/>
              </a:rPr>
              <a:t> </a:t>
            </a:r>
            <a:r>
              <a:rPr lang="en-NZ" sz="1400" dirty="0" smtClean="0">
                <a:latin typeface="Arial Black" panose="020B0A04020102020204" pitchFamily="34" charset="0"/>
                <a:cs typeface="Arial" panose="020B0604020202020204" pitchFamily="34" charset="0"/>
              </a:rPr>
              <a:t>Chen, </a:t>
            </a:r>
            <a:r>
              <a:rPr lang="en-NZ" sz="1400" dirty="0" smtClean="0">
                <a:latin typeface="Arial Black" panose="020B0A04020102020204" pitchFamily="34" charset="0"/>
                <a:cs typeface="Arial" panose="020B0604020202020204" pitchFamily="34" charset="0"/>
              </a:rPr>
              <a:t>Marketing Department        </a:t>
            </a:r>
            <a:endParaRPr lang="en-NZ" sz="1400" dirty="0">
              <a:latin typeface="Arial Black" panose="020B0A04020102020204" pitchFamily="34" charset="0"/>
              <a:cs typeface="Arial" panose="020B0604020202020204" pitchFamily="34" charset="0"/>
            </a:endParaRPr>
          </a:p>
          <a:p>
            <a:pPr algn="r">
              <a:spcBef>
                <a:spcPts val="600"/>
              </a:spcBef>
            </a:pPr>
            <a:r>
              <a:rPr lang="en-NZ" sz="1200" dirty="0" err="1" smtClean="0">
                <a:latin typeface="Arial Black" panose="020B0A04020102020204" pitchFamily="34" charset="0"/>
                <a:cs typeface="Arial" panose="020B0604020202020204" pitchFamily="34" charset="0"/>
              </a:rPr>
              <a:t>Shijiao.chen</a:t>
            </a:r>
            <a:r>
              <a:rPr lang="en-US" sz="1200" dirty="0" smtClean="0">
                <a:latin typeface="Arial Black" panose="020B0A04020102020204" pitchFamily="34" charset="0"/>
                <a:cs typeface="Arial" panose="020B0604020202020204" pitchFamily="34" charset="0"/>
              </a:rPr>
              <a:t>@postgrad.otago.ac.nz</a:t>
            </a:r>
            <a:endParaRPr lang="en-NZ" sz="12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540135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smtClean="0"/>
              <a:t>90% of New </a:t>
            </a:r>
            <a:r>
              <a:rPr lang="en-US" sz="2400" dirty="0"/>
              <a:t>Zealanders use social media, and three quarters use Facebook on a monthly basis. </a:t>
            </a:r>
            <a:endParaRPr lang="en-US" sz="2400" dirty="0" smtClean="0"/>
          </a:p>
          <a:p>
            <a:endParaRPr lang="en-US" sz="2000" dirty="0" smtClean="0"/>
          </a:p>
          <a:p>
            <a:r>
              <a:rPr lang="en-US" sz="2400" dirty="0" smtClean="0"/>
              <a:t>Desktop/laptops </a:t>
            </a:r>
            <a:r>
              <a:rPr lang="en-US" sz="2400" dirty="0"/>
              <a:t>are still the most dominant device used for this activity, however mobile and the use of apps is increasingly prevalent – over half of Facebook visitors each month access via a smartphone app, and more than two in five for Twitter.</a:t>
            </a:r>
          </a:p>
          <a:p>
            <a:endParaRPr lang="en-GB" sz="2400" dirty="0"/>
          </a:p>
        </p:txBody>
      </p:sp>
      <p:pic>
        <p:nvPicPr>
          <p:cNvPr id="6"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286000" y="-76200"/>
            <a:ext cx="6858000" cy="1066800"/>
          </a:xfrm>
          <a:prstGeom prst="rect">
            <a:avLst/>
          </a:prstGeom>
          <a:solidFill>
            <a:schemeClr val="accent1">
              <a:lumMod val="50000"/>
            </a:schemeClr>
          </a:solidFill>
          <a:ln>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solidFill>
                  <a:schemeClr val="bg1"/>
                </a:solidFill>
                <a:latin typeface="Arial Black" panose="020B0A04020102020204" pitchFamily="34" charset="0"/>
              </a:rPr>
              <a:t>Usage situation</a:t>
            </a:r>
            <a:endParaRPr lang="en-GB"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235970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Access </a:t>
            </a:r>
            <a:r>
              <a:rPr lang="en-US" sz="2800" dirty="0"/>
              <a:t>weather information and news updates. </a:t>
            </a:r>
            <a:endParaRPr lang="en-US" sz="2800" dirty="0" smtClean="0"/>
          </a:p>
          <a:p>
            <a:endParaRPr lang="en-US" sz="2800" dirty="0" smtClean="0"/>
          </a:p>
          <a:p>
            <a:r>
              <a:rPr lang="en-US" sz="2800" dirty="0" smtClean="0"/>
              <a:t>Short-form </a:t>
            </a:r>
            <a:r>
              <a:rPr lang="en-US" sz="2800" dirty="0"/>
              <a:t>video </a:t>
            </a:r>
            <a:r>
              <a:rPr lang="en-US" sz="2800" dirty="0" smtClean="0"/>
              <a:t>clips.</a:t>
            </a:r>
          </a:p>
          <a:p>
            <a:endParaRPr lang="en-US" sz="2800" dirty="0" smtClean="0"/>
          </a:p>
          <a:p>
            <a:r>
              <a:rPr lang="en-US" sz="2800" dirty="0"/>
              <a:t>R</a:t>
            </a:r>
            <a:r>
              <a:rPr lang="en-US" sz="2800" dirty="0" smtClean="0"/>
              <a:t>esearch </a:t>
            </a:r>
            <a:r>
              <a:rPr lang="en-US" sz="2800" dirty="0"/>
              <a:t>products and services, and listen to music or digital radio.</a:t>
            </a:r>
          </a:p>
          <a:p>
            <a:endParaRPr lang="en-GB" sz="2800" dirty="0"/>
          </a:p>
        </p:txBody>
      </p:sp>
      <p:pic>
        <p:nvPicPr>
          <p:cNvPr id="6" name="Picture 2" descr="https://pbs.twimg.com/profile_images/489969012692877317/a5YxP51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286000" y="-76200"/>
            <a:ext cx="6858000" cy="1066800"/>
          </a:xfrm>
          <a:prstGeom prst="rect">
            <a:avLst/>
          </a:prstGeom>
          <a:solidFill>
            <a:schemeClr val="accent1">
              <a:lumMod val="50000"/>
            </a:schemeClr>
          </a:solidFill>
          <a:ln>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solidFill>
                  <a:schemeClr val="bg1"/>
                </a:solidFill>
                <a:latin typeface="Arial Black" panose="020B0A04020102020204" pitchFamily="34" charset="0"/>
              </a:rPr>
              <a:t>Usage situation</a:t>
            </a:r>
            <a:endParaRPr lang="en-GB"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3510584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98"/>
            <a:ext cx="8229600" cy="1143000"/>
          </a:xfrm>
        </p:spPr>
        <p:txBody>
          <a:bodyPr/>
          <a:lstStyle/>
          <a:p>
            <a:r>
              <a:rPr lang="en-NZ" dirty="0" smtClean="0">
                <a:latin typeface="Arial Black" panose="020B0A04020102020204" pitchFamily="34" charset="0"/>
              </a:rPr>
              <a:t>More users</a:t>
            </a:r>
            <a:endParaRPr lang="en-GB" dirty="0">
              <a:latin typeface="Arial Black" panose="020B0A04020102020204" pitchFamily="34" charset="0"/>
            </a:endParaRPr>
          </a:p>
        </p:txBody>
      </p:sp>
      <p:pic>
        <p:nvPicPr>
          <p:cNvPr id="3" name="图片 2" descr="StatCounter-comparison-ww-monthly-201001-2017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4900"/>
            <a:ext cx="9144000" cy="5143500"/>
          </a:xfrm>
          <a:prstGeom prst="rect">
            <a:avLst/>
          </a:prstGeom>
        </p:spPr>
      </p:pic>
      <p:pic>
        <p:nvPicPr>
          <p:cNvPr id="4" name="Picture 2" descr="https://pbs.twimg.com/profile_images/489969012692877317/a5YxP51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5211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229600" cy="1143000"/>
          </a:xfrm>
        </p:spPr>
        <p:txBody>
          <a:bodyPr/>
          <a:lstStyle/>
          <a:p>
            <a:r>
              <a:rPr lang="en-NZ" dirty="0" smtClean="0">
                <a:latin typeface="Arial Black" panose="020B0A04020102020204" pitchFamily="34" charset="0"/>
              </a:rPr>
              <a:t>Spend more time</a:t>
            </a:r>
            <a:endParaRPr lang="en-GB" dirty="0">
              <a:latin typeface="Arial Black" panose="020B0A04020102020204" pitchFamily="34" charset="0"/>
            </a:endParaRPr>
          </a:p>
        </p:txBody>
      </p:sp>
      <p:sp>
        <p:nvSpPr>
          <p:cNvPr id="3" name="Content Placeholder 2"/>
          <p:cNvSpPr>
            <a:spLocks noGrp="1"/>
          </p:cNvSpPr>
          <p:nvPr>
            <p:ph idx="1"/>
          </p:nvPr>
        </p:nvSpPr>
        <p:spPr/>
        <p:txBody>
          <a:bodyPr/>
          <a:lstStyle/>
          <a:p>
            <a:endParaRPr lang="en-GB"/>
          </a:p>
        </p:txBody>
      </p:sp>
      <p:pic>
        <p:nvPicPr>
          <p:cNvPr id="4098" name="Picture 2" descr="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2500"/>
            <a:ext cx="7137933" cy="54168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pbs.twimg.com/profile_images/489969012692877317/a5YxP51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256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descr="http://www.smartinsights.com/wp-content/uploads/2016/10/2017-02-28_12-47-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3549"/>
            <a:ext cx="7271781" cy="4038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pbs.twimg.com/profile_images/489969012692877317/a5YxP51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4074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8194" name="Picture 2" descr="http://www.smartinsights.com/wp-content/uploads/2017/03/Mobile-share-of-online-time-percent-20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572500" cy="46767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pbs.twimg.com/profile_images/489969012692877317/a5YxP51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 y="0"/>
            <a:ext cx="1186603" cy="11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5935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894</Words>
  <Application>Microsoft Office PowerPoint</Application>
  <PresentationFormat>On-screen Show (4:3)</PresentationFormat>
  <Paragraphs>192</Paragraphs>
  <Slides>37</Slides>
  <Notes>9</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NZ mobile users</vt:lpstr>
      <vt:lpstr>PowerPoint Presentation</vt:lpstr>
      <vt:lpstr>PowerPoint Presentation</vt:lpstr>
      <vt:lpstr>More users</vt:lpstr>
      <vt:lpstr>Spend more time</vt:lpstr>
      <vt:lpstr>PowerPoint Presentation</vt:lpstr>
      <vt:lpstr>PowerPoint Presentation</vt:lpstr>
      <vt:lpstr>Daily usage</vt:lpstr>
      <vt:lpstr>PowerPoint Presentation</vt:lpstr>
      <vt:lpstr>PowerPoint Presentation</vt:lpstr>
      <vt:lpstr>PowerPoint Presentation</vt:lpstr>
      <vt:lpstr>PowerPoint Presentation</vt:lpstr>
      <vt:lpstr>Most popular smartphone apps </vt:lpstr>
      <vt:lpstr>Mobile vs. desktop </vt:lpstr>
      <vt:lpstr>Mobile vs. desktop </vt:lpstr>
      <vt:lpstr>Mobile vs. desktop </vt:lpstr>
      <vt:lpstr>Mobile vs. desktop </vt:lpstr>
      <vt:lpstr>PowerPoint Presentation</vt:lpstr>
      <vt:lpstr>PowerPoint Presentation</vt:lpstr>
      <vt:lpstr>PowerPoint Presentation</vt:lpstr>
      <vt:lpstr>Create user journey</vt:lpstr>
      <vt:lpstr>Create user journey</vt:lpstr>
      <vt:lpstr>Create user journey</vt:lpstr>
      <vt:lpstr>Tools</vt:lpstr>
      <vt:lpstr>QR code-product traceability</vt:lpstr>
      <vt:lpstr>QR code-Getting detailed information</vt:lpstr>
      <vt:lpstr>QR code-promotion</vt:lpstr>
      <vt:lpstr>QR code-ticket</vt:lpstr>
      <vt:lpstr>QR code-transaction</vt:lpstr>
      <vt:lpstr>Tools</vt:lpstr>
      <vt:lpstr>Tools</vt:lpstr>
      <vt:lpstr>Mobile design principle</vt:lpstr>
      <vt:lpstr>Discussion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Shijiao Chen</dc:creator>
  <cp:lastModifiedBy>Shijiao Chen</cp:lastModifiedBy>
  <cp:revision>32</cp:revision>
  <dcterms:created xsi:type="dcterms:W3CDTF">2006-08-16T00:00:00Z</dcterms:created>
  <dcterms:modified xsi:type="dcterms:W3CDTF">2017-08-20T22:48:12Z</dcterms:modified>
</cp:coreProperties>
</file>